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84"/>
  </p:handoutMasterIdLst>
  <p:sldIdLst>
    <p:sldId id="257" r:id="rId3"/>
    <p:sldId id="325" r:id="rId5"/>
    <p:sldId id="326" r:id="rId6"/>
    <p:sldId id="343" r:id="rId7"/>
    <p:sldId id="350" r:id="rId8"/>
    <p:sldId id="351" r:id="rId9"/>
    <p:sldId id="352" r:id="rId10"/>
    <p:sldId id="353" r:id="rId11"/>
    <p:sldId id="354" r:id="rId12"/>
    <p:sldId id="355" r:id="rId13"/>
    <p:sldId id="356" r:id="rId14"/>
    <p:sldId id="357" r:id="rId15"/>
    <p:sldId id="358" r:id="rId16"/>
    <p:sldId id="359" r:id="rId17"/>
    <p:sldId id="360" r:id="rId18"/>
    <p:sldId id="361" r:id="rId19"/>
    <p:sldId id="362" r:id="rId20"/>
    <p:sldId id="363" r:id="rId21"/>
    <p:sldId id="364" r:id="rId22"/>
    <p:sldId id="365" r:id="rId23"/>
    <p:sldId id="366" r:id="rId24"/>
    <p:sldId id="348" r:id="rId25"/>
    <p:sldId id="367" r:id="rId26"/>
    <p:sldId id="368" r:id="rId27"/>
    <p:sldId id="369" r:id="rId28"/>
    <p:sldId id="370" r:id="rId29"/>
    <p:sldId id="371" r:id="rId30"/>
    <p:sldId id="372" r:id="rId31"/>
    <p:sldId id="373" r:id="rId32"/>
    <p:sldId id="374" r:id="rId33"/>
    <p:sldId id="375" r:id="rId34"/>
    <p:sldId id="376" r:id="rId35"/>
    <p:sldId id="377" r:id="rId36"/>
    <p:sldId id="378" r:id="rId37"/>
    <p:sldId id="379" r:id="rId38"/>
    <p:sldId id="380" r:id="rId39"/>
    <p:sldId id="381" r:id="rId40"/>
    <p:sldId id="382" r:id="rId41"/>
    <p:sldId id="383" r:id="rId42"/>
    <p:sldId id="384" r:id="rId43"/>
    <p:sldId id="349" r:id="rId44"/>
    <p:sldId id="387" r:id="rId45"/>
    <p:sldId id="388" r:id="rId46"/>
    <p:sldId id="389" r:id="rId47"/>
    <p:sldId id="390" r:id="rId48"/>
    <p:sldId id="391" r:id="rId49"/>
    <p:sldId id="392" r:id="rId50"/>
    <p:sldId id="347" r:id="rId51"/>
    <p:sldId id="393" r:id="rId52"/>
    <p:sldId id="394" r:id="rId53"/>
    <p:sldId id="395" r:id="rId54"/>
    <p:sldId id="402" r:id="rId55"/>
    <p:sldId id="403" r:id="rId56"/>
    <p:sldId id="404" r:id="rId57"/>
    <p:sldId id="405" r:id="rId58"/>
    <p:sldId id="406" r:id="rId59"/>
    <p:sldId id="407" r:id="rId60"/>
    <p:sldId id="408" r:id="rId61"/>
    <p:sldId id="409" r:id="rId62"/>
    <p:sldId id="410" r:id="rId63"/>
    <p:sldId id="411" r:id="rId64"/>
    <p:sldId id="412" r:id="rId65"/>
    <p:sldId id="413" r:id="rId66"/>
    <p:sldId id="414" r:id="rId67"/>
    <p:sldId id="415" r:id="rId68"/>
    <p:sldId id="416" r:id="rId69"/>
    <p:sldId id="417" r:id="rId70"/>
    <p:sldId id="418" r:id="rId71"/>
    <p:sldId id="419" r:id="rId72"/>
    <p:sldId id="420" r:id="rId73"/>
    <p:sldId id="421" r:id="rId74"/>
    <p:sldId id="422" r:id="rId75"/>
    <p:sldId id="423" r:id="rId76"/>
    <p:sldId id="424" r:id="rId77"/>
    <p:sldId id="426" r:id="rId78"/>
    <p:sldId id="427" r:id="rId79"/>
    <p:sldId id="428" r:id="rId80"/>
    <p:sldId id="429" r:id="rId81"/>
    <p:sldId id="430" r:id="rId82"/>
    <p:sldId id="342" r:id="rId8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2"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547CCA"/>
    <a:srgbClr val="75BD42"/>
    <a:srgbClr val="DCDCDC"/>
    <a:srgbClr val="C8C8C8"/>
    <a:srgbClr val="F2BA02"/>
    <a:srgbClr val="FFFFFF"/>
    <a:srgbClr val="F0F0F0"/>
    <a:srgbClr val="E6E6E6"/>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072"/>
        <p:guide pos="3841"/>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7" Type="http://schemas.openxmlformats.org/officeDocument/2006/relationships/tableStyles" Target="tableStyles.xml"/><Relationship Id="rId86" Type="http://schemas.openxmlformats.org/officeDocument/2006/relationships/viewProps" Target="viewProps.xml"/><Relationship Id="rId85" Type="http://schemas.openxmlformats.org/officeDocument/2006/relationships/presProps" Target="presProps.xml"/><Relationship Id="rId84" Type="http://schemas.openxmlformats.org/officeDocument/2006/relationships/handoutMaster" Target="handoutMasters/handoutMaster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cs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cs typeface="微软雅黑" panose="020B0503020204020204" charset="-122"/>
              </a:rPr>
            </a:fld>
            <a:endParaRPr lang="zh-CN" altLang="en-US">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cs typeface="微软雅黑" panose="020B0503020204020204"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cs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cs typeface="微软雅黑" panose="020B0503020204020204"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微软雅黑" panose="020B050302020402020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D7A2CCA-E5D5-4859-8035-B358016F08F8}" type="slidenum">
              <a:rPr kumimoji="0" lang="zh-CN" altLang="en-US" sz="1200" b="0" i="0" u="none" strike="noStrike" kern="1200" cap="none" spc="0" normalizeH="0" baseline="0" noProof="0" smtClean="0">
                <a:ln>
                  <a:noFill/>
                </a:ln>
                <a:solidFill>
                  <a:prstClr val="black"/>
                </a:solidFill>
                <a:effectLst/>
                <a:uLnTx/>
                <a:uFillTx/>
              </a:rPr>
            </a:fld>
            <a:endParaRPr kumimoji="0" lang="zh-CN" altLang="en-US" sz="1200" b="0" i="0" u="none" strike="noStrike" kern="1200" cap="none" spc="0" normalizeH="0" baseline="0" noProof="0" dirty="0">
              <a:ln>
                <a:noFill/>
              </a:ln>
              <a:solidFill>
                <a:prstClr val="black"/>
              </a:solidFill>
              <a:effectLst/>
              <a:uLnTx/>
              <a:uFillTx/>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D7A2CCA-E5D5-4859-8035-B358016F08F8}" type="slidenum">
              <a:rPr kumimoji="0" lang="zh-CN" altLang="en-US" sz="1200" b="0" i="0" u="none" strike="noStrike" kern="1200" cap="none" spc="0" normalizeH="0" baseline="0" noProof="0" smtClean="0">
                <a:ln>
                  <a:noFill/>
                </a:ln>
                <a:solidFill>
                  <a:prstClr val="black"/>
                </a:solidFill>
                <a:effectLst/>
                <a:uLnTx/>
                <a:uFillTx/>
              </a:rPr>
            </a:fld>
            <a:endParaRPr kumimoji="0" lang="zh-CN" altLang="en-US" sz="1200" b="0" i="0" u="none" strike="noStrike" kern="1200" cap="none" spc="0" normalizeH="0" baseline="0" noProof="0" dirty="0">
              <a:ln>
                <a:noFill/>
              </a:ln>
              <a:solidFill>
                <a:prstClr val="black"/>
              </a:solidFill>
              <a:effectLst/>
              <a:uLnTx/>
              <a:uFillTx/>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D7A2CCA-E5D5-4859-8035-B358016F08F8}" type="slidenum">
              <a:rPr kumimoji="0" lang="zh-CN" altLang="en-US" sz="1200" b="0" i="0" u="none" strike="noStrike" kern="1200" cap="none" spc="0" normalizeH="0" baseline="0" noProof="0" smtClean="0">
                <a:ln>
                  <a:noFill/>
                </a:ln>
                <a:solidFill>
                  <a:prstClr val="black"/>
                </a:solidFill>
                <a:effectLst/>
                <a:uLnTx/>
                <a:uFillTx/>
              </a:rPr>
            </a:fld>
            <a:endParaRPr kumimoji="0" lang="zh-CN" altLang="en-US" sz="1200" b="0" i="0" u="none" strike="noStrike" kern="1200" cap="none" spc="0" normalizeH="0" baseline="0" noProof="0" dirty="0">
              <a:ln>
                <a:noFill/>
              </a:ln>
              <a:solidFill>
                <a:prstClr val="black"/>
              </a:solidFill>
              <a:effectLst/>
              <a:uLnTx/>
              <a:uFillTx/>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D7A2CCA-E5D5-4859-8035-B358016F08F8}" type="slidenum">
              <a:rPr kumimoji="0" lang="zh-CN" altLang="en-US" sz="1200" b="0" i="0" u="none" strike="noStrike" kern="1200" cap="none" spc="0" normalizeH="0" baseline="0" noProof="0" smtClean="0">
                <a:ln>
                  <a:noFill/>
                </a:ln>
                <a:solidFill>
                  <a:prstClr val="black"/>
                </a:solidFill>
                <a:effectLst/>
                <a:uLnTx/>
                <a:uFillTx/>
              </a:rPr>
            </a:fld>
            <a:endParaRPr kumimoji="0" lang="zh-CN" altLang="en-US" sz="1200" b="0" i="0" u="none" strike="noStrike" kern="1200" cap="none" spc="0" normalizeH="0" baseline="0" noProof="0" dirty="0">
              <a:ln>
                <a:noFill/>
              </a:ln>
              <a:solidFill>
                <a:prstClr val="black"/>
              </a:solidFill>
              <a:effectLst/>
              <a:uLnTx/>
              <a:uFillTx/>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txBody>
          <a:bodyPr/>
          <a:lstStyle/>
          <a:p>
            <a:endParaRPr lang="zh-CN" altLang="en-US"/>
          </a:p>
        </p:txBody>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封面样式6">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529" y="-2924"/>
            <a:ext cx="12193057" cy="3633531"/>
          </a:xfrm>
          <a:prstGeom prst="rect">
            <a:avLst/>
          </a:prstGeom>
        </p:spPr>
      </p:pic>
      <p:sp>
        <p:nvSpPr>
          <p:cNvPr id="37" name="任意形状 36"/>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Autofit/>
          </a:bodyPr>
          <a:lstStyle/>
          <a:p>
            <a:pPr algn="l">
              <a:lnSpc>
                <a:spcPct val="130000"/>
              </a:lnSpc>
            </a:pPr>
            <a:endParaRPr kumimoji="1" lang="zh-CN" altLang="en-US" sz="2000" dirty="0">
              <a:solidFill>
                <a:schemeClr val="tx1">
                  <a:lumMod val="75000"/>
                  <a:lumOff val="25000"/>
                </a:schemeClr>
              </a:solidFill>
              <a:cs typeface="微软雅黑" panose="020B0503020204020204" charset="-122"/>
            </a:endParaRPr>
          </a:p>
        </p:txBody>
      </p:sp>
      <p:sp>
        <p:nvSpPr>
          <p:cNvPr id="41" name="矩形 40"/>
          <p:cNvSpPr/>
          <p:nvPr userDrawn="1"/>
        </p:nvSpPr>
        <p:spPr>
          <a:xfrm>
            <a:off x="0" y="0"/>
            <a:ext cx="12192000" cy="163286"/>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normAutofit fontScale="25000" lnSpcReduction="20000"/>
          </a:bodyPr>
          <a:lstStyle/>
          <a:p>
            <a:pPr algn="l">
              <a:lnSpc>
                <a:spcPct val="130000"/>
              </a:lnSpc>
            </a:pPr>
            <a:endParaRPr kumimoji="1" lang="zh-CN" altLang="en-US" sz="2000" dirty="0">
              <a:solidFill>
                <a:schemeClr val="tx1">
                  <a:lumMod val="75000"/>
                  <a:lumOff val="25000"/>
                </a:schemeClr>
              </a:solidFill>
              <a:cs typeface="微软雅黑" panose="020B0503020204020204" charset="-122"/>
            </a:endParaRPr>
          </a:p>
        </p:txBody>
      </p:sp>
      <p:pic>
        <p:nvPicPr>
          <p:cNvPr id="42" name="图片 41"/>
          <p:cNvPicPr>
            <a:picLocks noChangeAspect="1"/>
          </p:cNvPicPr>
          <p:nvPr userDrawn="1"/>
        </p:nvPicPr>
        <p:blipFill>
          <a:blip r:embed="rId3" cstate="print"/>
          <a:stretch>
            <a:fillRect/>
          </a:stretch>
        </p:blipFill>
        <p:spPr>
          <a:xfrm>
            <a:off x="5502191" y="3048198"/>
            <a:ext cx="1193467" cy="1192626"/>
          </a:xfrm>
          <a:prstGeom prst="rect">
            <a:avLst/>
          </a:prstGeom>
        </p:spPr>
      </p:pic>
      <p:sp>
        <p:nvSpPr>
          <p:cNvPr id="43" name="文本框 42"/>
          <p:cNvSpPr txBox="1"/>
          <p:nvPr userDrawn="1"/>
        </p:nvSpPr>
        <p:spPr>
          <a:xfrm>
            <a:off x="150844" y="617414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defRPr/>
            </a:pPr>
            <a:r>
              <a:rPr lang="en-US" altLang="zh-CN" sz="1400" b="1" i="0" spc="100" dirty="0" smtClean="0">
                <a:solidFill>
                  <a:schemeClr val="accent3"/>
                </a:solidFill>
                <a:latin typeface="+mn-ea"/>
                <a:ea typeface="+mn-ea"/>
                <a:cs typeface="微软雅黑" panose="020B0503020204020204" charset="-122"/>
              </a:rPr>
              <a:t>BIT</a:t>
            </a:r>
            <a:r>
              <a:rPr lang="en-US" altLang="zh-CN" sz="1400" b="0" i="0" spc="100" baseline="0" dirty="0" smtClean="0">
                <a:solidFill>
                  <a:schemeClr val="accent3"/>
                </a:solidFill>
                <a:latin typeface="+mn-ea"/>
                <a:cs typeface="微软雅黑" panose="020B0503020204020204" charset="-122"/>
              </a:rPr>
              <a:t> </a:t>
            </a:r>
            <a:r>
              <a:rPr lang="en-US" altLang="zh-CN" sz="1400" b="1" i="0" spc="100" baseline="0" dirty="0" smtClean="0">
                <a:solidFill>
                  <a:schemeClr val="accent3"/>
                </a:solidFill>
                <a:latin typeface="+mn-ea"/>
                <a:cs typeface="微软雅黑" panose="020B0503020204020204" charset="-122"/>
              </a:rPr>
              <a:t>|</a:t>
            </a:r>
            <a:r>
              <a:rPr lang="en-US" altLang="zh-CN" sz="1400" b="0" i="0" spc="100" baseline="0" dirty="0" smtClean="0">
                <a:solidFill>
                  <a:schemeClr val="accent3"/>
                </a:solidFill>
                <a:latin typeface="+mn-ea"/>
                <a:cs typeface="微软雅黑" panose="020B0503020204020204" charset="-122"/>
              </a:rPr>
              <a:t> </a:t>
            </a:r>
            <a:r>
              <a:rPr lang="en-US" altLang="zh-CN" sz="1400" b="1" i="0" spc="100" baseline="0" dirty="0" smtClean="0">
                <a:solidFill>
                  <a:schemeClr val="accent3"/>
                </a:solidFill>
                <a:latin typeface="+mn-ea"/>
                <a:cs typeface="微软雅黑" panose="020B0503020204020204" charset="-122"/>
              </a:rPr>
              <a:t>SINCE 1940</a:t>
            </a:r>
            <a:endParaRPr lang="zh-CN" altLang="en-US" sz="1400" b="1" i="0" spc="100" dirty="0">
              <a:solidFill>
                <a:schemeClr val="accent3"/>
              </a:solidFill>
              <a:latin typeface="微软雅黑 Light" panose="020B0502040204020203" pitchFamily="34" charset="-122"/>
              <a:ea typeface="微软雅黑 Light" panose="020B0502040204020203" pitchFamily="34" charset="-122"/>
              <a:cs typeface="微软雅黑" panose="020B0503020204020204" charset="-122"/>
            </a:endParaRPr>
          </a:p>
        </p:txBody>
      </p:sp>
      <p:grpSp>
        <p:nvGrpSpPr>
          <p:cNvPr id="44" name="组合 43"/>
          <p:cNvGrpSpPr/>
          <p:nvPr userDrawn="1"/>
        </p:nvGrpSpPr>
        <p:grpSpPr>
          <a:xfrm>
            <a:off x="10083479" y="6400645"/>
            <a:ext cx="1765866" cy="192031"/>
            <a:chOff x="598941" y="6399999"/>
            <a:chExt cx="2542613" cy="276499"/>
          </a:xfrm>
          <a:solidFill>
            <a:schemeClr val="bg1">
              <a:lumMod val="65000"/>
            </a:schemeClr>
          </a:solidFill>
        </p:grpSpPr>
        <p:grpSp>
          <p:nvGrpSpPr>
            <p:cNvPr id="45" name="组合 44"/>
            <p:cNvGrpSpPr/>
            <p:nvPr/>
          </p:nvGrpSpPr>
          <p:grpSpPr>
            <a:xfrm>
              <a:off x="2055693" y="6402621"/>
              <a:ext cx="1085861" cy="270805"/>
              <a:chOff x="10340336" y="2247899"/>
              <a:chExt cx="2724438" cy="679451"/>
            </a:xfrm>
            <a:grpFill/>
          </p:grpSpPr>
          <p:sp>
            <p:nvSpPr>
              <p:cNvPr id="59"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60"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grpSp>
            <p:nvGrpSpPr>
              <p:cNvPr id="61" name="组合 60"/>
              <p:cNvGrpSpPr/>
              <p:nvPr/>
            </p:nvGrpSpPr>
            <p:grpSpPr>
              <a:xfrm>
                <a:off x="10340336" y="2247899"/>
                <a:ext cx="547688" cy="679451"/>
                <a:chOff x="5548313" y="2084388"/>
                <a:chExt cx="547688" cy="679451"/>
              </a:xfrm>
              <a:grpFill/>
            </p:grpSpPr>
            <p:sp>
              <p:nvSpPr>
                <p:cNvPr id="66"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67"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62" name="组合 61"/>
              <p:cNvGrpSpPr/>
              <p:nvPr/>
            </p:nvGrpSpPr>
            <p:grpSpPr>
              <a:xfrm>
                <a:off x="11192276" y="2400300"/>
                <a:ext cx="322175" cy="373063"/>
                <a:chOff x="3792874" y="3138488"/>
                <a:chExt cx="322175" cy="373063"/>
              </a:xfrm>
              <a:grpFill/>
            </p:grpSpPr>
            <p:sp>
              <p:nvSpPr>
                <p:cNvPr id="63"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64"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65"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grpSp>
          <p:nvGrpSpPr>
            <p:cNvPr id="46" name="组合 45"/>
            <p:cNvGrpSpPr/>
            <p:nvPr/>
          </p:nvGrpSpPr>
          <p:grpSpPr>
            <a:xfrm>
              <a:off x="598941" y="6399999"/>
              <a:ext cx="1102619" cy="276499"/>
              <a:chOff x="6738929" y="2270918"/>
              <a:chExt cx="2766486" cy="693738"/>
            </a:xfrm>
            <a:grpFill/>
          </p:grpSpPr>
          <p:grpSp>
            <p:nvGrpSpPr>
              <p:cNvPr id="47" name="组合 46"/>
              <p:cNvGrpSpPr/>
              <p:nvPr/>
            </p:nvGrpSpPr>
            <p:grpSpPr>
              <a:xfrm>
                <a:off x="8180494" y="2355056"/>
                <a:ext cx="484188" cy="509588"/>
                <a:chOff x="6113463" y="3541713"/>
                <a:chExt cx="484188" cy="509588"/>
              </a:xfrm>
              <a:grpFill/>
            </p:grpSpPr>
            <p:sp>
              <p:nvSpPr>
                <p:cNvPr id="57"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8"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48" name="组合 47"/>
              <p:cNvGrpSpPr/>
              <p:nvPr/>
            </p:nvGrpSpPr>
            <p:grpSpPr>
              <a:xfrm>
                <a:off x="6738929" y="2270918"/>
                <a:ext cx="549275" cy="693738"/>
                <a:chOff x="6108700" y="2066926"/>
                <a:chExt cx="549275" cy="693738"/>
              </a:xfrm>
              <a:grpFill/>
            </p:grpSpPr>
            <p:sp>
              <p:nvSpPr>
                <p:cNvPr id="55"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6"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49" name="组合 48"/>
              <p:cNvGrpSpPr/>
              <p:nvPr/>
            </p:nvGrpSpPr>
            <p:grpSpPr>
              <a:xfrm>
                <a:off x="7532962" y="2451100"/>
                <a:ext cx="368300" cy="317500"/>
                <a:chOff x="6186488" y="2930526"/>
                <a:chExt cx="368300" cy="317500"/>
              </a:xfrm>
              <a:grpFill/>
            </p:grpSpPr>
            <p:sp>
              <p:nvSpPr>
                <p:cNvPr id="52"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3"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4"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sp>
            <p:nvSpPr>
              <p:cNvPr id="50"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1"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grpSp>
      </p:grpSp>
    </p:spTree>
  </p:cSld>
  <p:clrMapOvr>
    <a:masterClrMapping/>
  </p:clrMapOvr>
  <p:transition spd="med">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录样式2-1">
    <p:spTree>
      <p:nvGrpSpPr>
        <p:cNvPr id="1" name=""/>
        <p:cNvGrpSpPr/>
        <p:nvPr/>
      </p:nvGrpSpPr>
      <p:grpSpPr>
        <a:xfrm>
          <a:off x="0" y="0"/>
          <a:ext cx="0" cy="0"/>
          <a:chOff x="0" y="0"/>
          <a:chExt cx="0" cy="0"/>
        </a:xfrm>
      </p:grpSpPr>
      <p:sp>
        <p:nvSpPr>
          <p:cNvPr id="5" name="矩形 4"/>
          <p:cNvSpPr/>
          <p:nvPr userDrawn="1"/>
        </p:nvSpPr>
        <p:spPr>
          <a:xfrm>
            <a:off x="0" y="2289050"/>
            <a:ext cx="12192001" cy="1968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pic>
        <p:nvPicPr>
          <p:cNvPr id="2" name="图片 1"/>
          <p:cNvPicPr>
            <a:picLocks noChangeAspect="1"/>
          </p:cNvPicPr>
          <p:nvPr userDrawn="1"/>
        </p:nvPicPr>
        <p:blipFill rotWithShape="1">
          <a:blip r:embed="rId2" cstate="print"/>
          <a:srcRect t="15558" b="38705"/>
          <a:stretch>
            <a:fillRect/>
          </a:stretch>
        </p:blipFill>
        <p:spPr>
          <a:xfrm>
            <a:off x="1" y="0"/>
            <a:ext cx="12192000" cy="2290219"/>
          </a:xfrm>
          <a:prstGeom prst="rect">
            <a:avLst/>
          </a:prstGeom>
        </p:spPr>
      </p:pic>
      <p:sp>
        <p:nvSpPr>
          <p:cNvPr id="10" name="矩形 9"/>
          <p:cNvSpPr/>
          <p:nvPr userDrawn="1"/>
        </p:nvSpPr>
        <p:spPr>
          <a:xfrm>
            <a:off x="-1" y="-7884"/>
            <a:ext cx="12192001" cy="2298103"/>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pic>
        <p:nvPicPr>
          <p:cNvPr id="11" name="图片 10"/>
          <p:cNvPicPr>
            <a:picLocks noChangeAspect="1"/>
          </p:cNvPicPr>
          <p:nvPr userDrawn="1"/>
        </p:nvPicPr>
        <p:blipFill>
          <a:blip r:embed="rId3" cstate="print"/>
          <a:stretch>
            <a:fillRect/>
          </a:stretch>
        </p:blipFill>
        <p:spPr>
          <a:xfrm>
            <a:off x="5024353" y="841210"/>
            <a:ext cx="2143294" cy="599913"/>
          </a:xfrm>
          <a:prstGeom prst="rect">
            <a:avLst/>
          </a:prstGeom>
        </p:spPr>
      </p:pic>
      <p:cxnSp>
        <p:nvCxnSpPr>
          <p:cNvPr id="4" name="直接连接符 3"/>
          <p:cNvCxnSpPr/>
          <p:nvPr userDrawn="1"/>
        </p:nvCxnSpPr>
        <p:spPr>
          <a:xfrm>
            <a:off x="-81481" y="2289050"/>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cs typeface="微软雅黑" panose="020B0503020204020204" charset="-122"/>
            </a:endParaRPr>
          </a:p>
        </p:txBody>
      </p:sp>
      <p:sp>
        <p:nvSpPr>
          <p:cNvPr id="3" name="矩形 2"/>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cs typeface="微软雅黑" panose="020B0503020204020204" charset="-122"/>
            </a:endParaRPr>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charset="-122"/>
                <a:ea typeface="微软雅黑" panose="020B0503020204020204" charset="-122"/>
                <a:cs typeface="微软雅黑" panose="020B0503020204020204" charset="-122"/>
              </a:defRPr>
            </a:lvl1pPr>
          </a:lstStyle>
          <a:p>
            <a:pPr lvl="0" eaLnBrk="1" hangingPunct="1"/>
            <a:r>
              <a:rPr lang="zh-CN" altLang="en-US" dirty="0" smtClean="0"/>
              <a:t>单击此处编辑母版标题样式</a:t>
            </a:r>
            <a:endParaRPr lang="zh-CN" altLang="en-US" dirty="0"/>
          </a:p>
        </p:txBody>
      </p:sp>
      <p:sp>
        <p:nvSpPr>
          <p:cNvPr id="5" name="矩形 4"/>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cs typeface="微软雅黑" panose="020B0503020204020204" charset="-122"/>
            </a:endParaRP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charset="-122"/>
                <a:cs typeface="微软雅黑" panose="020B0503020204020204" charset="-122"/>
              </a:rPr>
            </a:fld>
            <a:endParaRPr lang="zh-CN" altLang="en-US" sz="1600" dirty="0" smtClean="0">
              <a:solidFill>
                <a:srgbClr val="F2F2F2"/>
              </a:solidFill>
              <a:latin typeface="微软雅黑" panose="020B0503020204020204" charset="-122"/>
              <a:cs typeface="微软雅黑" panose="020B0503020204020204" charset="-122"/>
            </a:endParaRPr>
          </a:p>
        </p:txBody>
      </p:sp>
      <p:sp>
        <p:nvSpPr>
          <p:cNvPr id="25" name="矩形 24"/>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cs typeface="微软雅黑" panose="020B0503020204020204" charset="-122"/>
            </a:endParaRPr>
          </a:p>
        </p:txBody>
      </p:sp>
      <p:grpSp>
        <p:nvGrpSpPr>
          <p:cNvPr id="56" name="组合 55"/>
          <p:cNvGrpSpPr/>
          <p:nvPr userDrawn="1"/>
        </p:nvGrpSpPr>
        <p:grpSpPr>
          <a:xfrm>
            <a:off x="598941" y="6399999"/>
            <a:ext cx="2542613" cy="276499"/>
            <a:chOff x="598941" y="6399999"/>
            <a:chExt cx="2542613" cy="276499"/>
          </a:xfrm>
          <a:solidFill>
            <a:schemeClr val="bg1"/>
          </a:solidFill>
        </p:grpSpPr>
        <p:grpSp>
          <p:nvGrpSpPr>
            <p:cNvPr id="33" name="组合 32"/>
            <p:cNvGrpSpPr/>
            <p:nvPr/>
          </p:nvGrpSpPr>
          <p:grpSpPr>
            <a:xfrm>
              <a:off x="2055693" y="6402621"/>
              <a:ext cx="1085861" cy="270805"/>
              <a:chOff x="10340336" y="2247899"/>
              <a:chExt cx="2724438" cy="679451"/>
            </a:xfrm>
            <a:grpFill/>
          </p:grpSpPr>
          <p:sp>
            <p:nvSpPr>
              <p:cNvPr id="47" name="Freeform 5"/>
              <p:cNvSpPr/>
              <p:nvPr/>
            </p:nvSpPr>
            <p:spPr bwMode="auto">
              <a:xfrm>
                <a:off x="11868131" y="2285206"/>
                <a:ext cx="534988" cy="603250"/>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48" name="Freeform 6"/>
              <p:cNvSpPr/>
              <p:nvPr/>
            </p:nvSpPr>
            <p:spPr bwMode="auto">
              <a:xfrm>
                <a:off x="12756799" y="2388393"/>
                <a:ext cx="307975" cy="463550"/>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grpSp>
            <p:nvGrpSpPr>
              <p:cNvPr id="49" name="组合 48"/>
              <p:cNvGrpSpPr/>
              <p:nvPr/>
            </p:nvGrpSpPr>
            <p:grpSpPr>
              <a:xfrm>
                <a:off x="10340336" y="2247899"/>
                <a:ext cx="547688" cy="679451"/>
                <a:chOff x="5548313" y="2084388"/>
                <a:chExt cx="547688" cy="679451"/>
              </a:xfrm>
              <a:grpFill/>
            </p:grpSpPr>
            <p:sp>
              <p:nvSpPr>
                <p:cNvPr id="54" name="Freeform 7"/>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5" name="Freeform 8"/>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50" name="组合 49"/>
              <p:cNvGrpSpPr/>
              <p:nvPr/>
            </p:nvGrpSpPr>
            <p:grpSpPr>
              <a:xfrm>
                <a:off x="11192276" y="2400300"/>
                <a:ext cx="322175" cy="373063"/>
                <a:chOff x="3792874" y="3138488"/>
                <a:chExt cx="322175" cy="373063"/>
              </a:xfrm>
              <a:grpFill/>
            </p:grpSpPr>
            <p:sp>
              <p:nvSpPr>
                <p:cNvPr id="51" name="Freeform 15"/>
                <p:cNvSpPr/>
                <p:nvPr/>
              </p:nvSpPr>
              <p:spPr bwMode="auto">
                <a:xfrm>
                  <a:off x="3792874" y="3235325"/>
                  <a:ext cx="112625"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2" name="Freeform 16"/>
                <p:cNvSpPr/>
                <p:nvPr/>
              </p:nvSpPr>
              <p:spPr bwMode="auto">
                <a:xfrm>
                  <a:off x="3980111" y="3138488"/>
                  <a:ext cx="134938" cy="373063"/>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53" name="Freeform 17"/>
                <p:cNvSpPr/>
                <p:nvPr/>
              </p:nvSpPr>
              <p:spPr bwMode="auto">
                <a:xfrm>
                  <a:off x="3872924" y="3138488"/>
                  <a:ext cx="75438" cy="79375"/>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grpSp>
          <p:nvGrpSpPr>
            <p:cNvPr id="34" name="组合 33"/>
            <p:cNvGrpSpPr/>
            <p:nvPr/>
          </p:nvGrpSpPr>
          <p:grpSpPr>
            <a:xfrm>
              <a:off x="598941" y="6399999"/>
              <a:ext cx="1102619" cy="276499"/>
              <a:chOff x="6738929" y="2270918"/>
              <a:chExt cx="2766486" cy="693738"/>
            </a:xfrm>
            <a:grpFill/>
          </p:grpSpPr>
          <p:grpSp>
            <p:nvGrpSpPr>
              <p:cNvPr id="35" name="组合 34"/>
              <p:cNvGrpSpPr/>
              <p:nvPr/>
            </p:nvGrpSpPr>
            <p:grpSpPr>
              <a:xfrm>
                <a:off x="8180494" y="2355056"/>
                <a:ext cx="484188" cy="509588"/>
                <a:chOff x="6113463" y="3541713"/>
                <a:chExt cx="484188" cy="509588"/>
              </a:xfrm>
              <a:grpFill/>
            </p:grpSpPr>
            <p:sp>
              <p:nvSpPr>
                <p:cNvPr id="45" name="Freeform 9"/>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46" name="Freeform 10"/>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36" name="组合 35"/>
              <p:cNvGrpSpPr/>
              <p:nvPr/>
            </p:nvGrpSpPr>
            <p:grpSpPr>
              <a:xfrm>
                <a:off x="6738929" y="2270918"/>
                <a:ext cx="549275" cy="693738"/>
                <a:chOff x="6108700" y="2066926"/>
                <a:chExt cx="549275" cy="693738"/>
              </a:xfrm>
              <a:grpFill/>
            </p:grpSpPr>
            <p:sp>
              <p:nvSpPr>
                <p:cNvPr id="43" name="Freeform 13"/>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44" name="Freeform 14"/>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grpSp>
            <p:nvGrpSpPr>
              <p:cNvPr id="37" name="组合 36"/>
              <p:cNvGrpSpPr/>
              <p:nvPr/>
            </p:nvGrpSpPr>
            <p:grpSpPr>
              <a:xfrm>
                <a:off x="7532962" y="2451100"/>
                <a:ext cx="368300" cy="317500"/>
                <a:chOff x="6186488" y="2930526"/>
                <a:chExt cx="368300" cy="317500"/>
              </a:xfrm>
              <a:grpFill/>
            </p:grpSpPr>
            <p:sp>
              <p:nvSpPr>
                <p:cNvPr id="40" name="Freeform 18"/>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41" name="Freeform 19"/>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42" name="Freeform 20"/>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微软雅黑" panose="020B0503020204020204" charset="-122"/>
                  </a:endParaRPr>
                </a:p>
              </p:txBody>
            </p:sp>
          </p:grpSp>
          <p:sp>
            <p:nvSpPr>
              <p:cNvPr id="38" name="Freeform 11"/>
              <p:cNvSpPr>
                <a:spLocks noEditPoints="1"/>
              </p:cNvSpPr>
              <p:nvPr/>
            </p:nvSpPr>
            <p:spPr bwMode="auto">
              <a:xfrm>
                <a:off x="9065451" y="2270918"/>
                <a:ext cx="439964" cy="615950"/>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sp>
            <p:nvSpPr>
              <p:cNvPr id="39" name="Freeform 12"/>
              <p:cNvSpPr/>
              <p:nvPr/>
            </p:nvSpPr>
            <p:spPr bwMode="auto">
              <a:xfrm>
                <a:off x="8878184" y="2293480"/>
                <a:ext cx="236904" cy="593388"/>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lstStyle/>
              <a:p>
                <a:endParaRPr lang="zh-CN" altLang="en-US">
                  <a:cs typeface="微软雅黑" panose="020B0503020204020204" charset="-122"/>
                </a:endParaRPr>
              </a:p>
            </p:txBody>
          </p:sp>
        </p:grpSp>
      </p:grpSp>
      <p:pic>
        <p:nvPicPr>
          <p:cNvPr id="57" name="图片 56"/>
          <p:cNvPicPr>
            <a:picLocks noChangeAspect="1"/>
          </p:cNvPicPr>
          <p:nvPr userDrawn="1"/>
        </p:nvPicPr>
        <p:blipFill>
          <a:blip r:embed="rId2" cstate="print"/>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页样式1-一段一图">
    <p:spTree>
      <p:nvGrpSpPr>
        <p:cNvPr id="1" name=""/>
        <p:cNvGrpSpPr/>
        <p:nvPr/>
      </p:nvGrpSpPr>
      <p:grpSpPr>
        <a:xfrm>
          <a:off x="0" y="0"/>
          <a:ext cx="0" cy="0"/>
          <a:chOff x="0" y="0"/>
          <a:chExt cx="0" cy="0"/>
        </a:xfrm>
      </p:grpSpPr>
      <p:sp>
        <p:nvSpPr>
          <p:cNvPr id="24" name="矩形 23"/>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cs typeface="微软雅黑" panose="020B0503020204020204" charset="-122"/>
            </a:endParaRP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charset="-122"/>
                <a:cs typeface="微软雅黑" panose="020B0503020204020204" charset="-122"/>
              </a:rPr>
            </a:fld>
            <a:endParaRPr lang="zh-CN" altLang="en-US" sz="1600" dirty="0" smtClean="0">
              <a:solidFill>
                <a:srgbClr val="F2F2F2"/>
              </a:solidFill>
              <a:latin typeface="微软雅黑" panose="020B0503020204020204" charset="-122"/>
              <a:cs typeface="微软雅黑" panose="020B0503020204020204" charset="-122"/>
            </a:endParaRPr>
          </a:p>
        </p:txBody>
      </p:sp>
      <p:pic>
        <p:nvPicPr>
          <p:cNvPr id="57" name="图片 56"/>
          <p:cNvPicPr>
            <a:picLocks noChangeAspect="1"/>
          </p:cNvPicPr>
          <p:nvPr userDrawn="1"/>
        </p:nvPicPr>
        <p:blipFill>
          <a:blip r:embed="rId2" cstate="print"/>
          <a:stretch>
            <a:fillRect/>
          </a:stretch>
        </p:blipFill>
        <p:spPr>
          <a:xfrm>
            <a:off x="9837818" y="347339"/>
            <a:ext cx="1969223" cy="432990"/>
          </a:xfrm>
          <a:prstGeom prst="rect">
            <a:avLst/>
          </a:prstGeom>
        </p:spPr>
      </p:pic>
      <p:cxnSp>
        <p:nvCxnSpPr>
          <p:cNvPr id="5" name="直接连接符 4"/>
          <p:cNvCxnSpPr/>
          <p:nvPr userDrawn="1"/>
        </p:nvCxnSpPr>
        <p:spPr>
          <a:xfrm>
            <a:off x="11155416" y="6133167"/>
            <a:ext cx="0" cy="7561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tags" Target="../tags/tag62.xml"/><Relationship Id="rId20" Type="http://schemas.openxmlformats.org/officeDocument/2006/relationships/tags" Target="../tags/tag61.xml"/><Relationship Id="rId2" Type="http://schemas.openxmlformats.org/officeDocument/2006/relationships/slideLayout" Target="../slideLayouts/slideLayout2.xml"/><Relationship Id="rId19" Type="http://schemas.openxmlformats.org/officeDocument/2006/relationships/tags" Target="../tags/tag60.xml"/><Relationship Id="rId18" Type="http://schemas.openxmlformats.org/officeDocument/2006/relationships/tags" Target="../tags/tag59.xml"/><Relationship Id="rId17" Type="http://schemas.openxmlformats.org/officeDocument/2006/relationships/tags" Target="../tags/tag58.xml"/><Relationship Id="rId16" Type="http://schemas.openxmlformats.org/officeDocument/2006/relationships/tags" Target="../tags/tag57.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6"/>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7"/>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8"/>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微软雅黑" panose="020B0503020204020204" charset="-122"/>
                <a:cs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9"/>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微软雅黑" panose="020B0503020204020204" charset="-122"/>
                <a:cs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20"/>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微软雅黑" panose="020B0503020204020204" charset="-122"/>
                <a:cs typeface="微软雅黑" panose="020B0503020204020204" charset="-122"/>
              </a:defRPr>
            </a:lvl1pPr>
          </a:lstStyle>
          <a:p>
            <a:fld id="{49AE70B2-8BF9-45C0-BB95-33D1B9D3A854}" type="slidenum">
              <a:rPr lang="zh-CN" altLang="en-US" smtClean="0"/>
            </a:fld>
            <a:endParaRPr lang="zh-CN" altLang="en-US" dirty="0"/>
          </a:p>
        </p:txBody>
      </p:sp>
    </p:spTree>
    <p:custDataLst>
      <p:tags r:id="rId21"/>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微软雅黑" panose="020B0503020204020204" charset="-122"/>
          <a:ea typeface="+mj-ea"/>
          <a:cs typeface="微软雅黑" panose="020B0503020204020204"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微软雅黑" panose="020B0503020204020204" charset="-122"/>
          <a:ea typeface="+mn-ea"/>
          <a:cs typeface="微软雅黑" panose="020B0503020204020204"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微软雅黑" panose="020B0503020204020204" charset="-122"/>
          <a:ea typeface="+mn-ea"/>
          <a:cs typeface="微软雅黑" panose="020B0503020204020204"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微软雅黑" panose="020B0503020204020204" charset="-122"/>
          <a:ea typeface="+mn-ea"/>
          <a:cs typeface="微软雅黑" panose="020B0503020204020204"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微软雅黑" panose="020B0503020204020204" charset="-122"/>
          <a:ea typeface="+mn-ea"/>
          <a:cs typeface="微软雅黑" panose="020B0503020204020204"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微软雅黑" panose="020B0503020204020204" charset="-122"/>
          <a:ea typeface="+mn-ea"/>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4.xml"/><Relationship Id="rId4" Type="http://schemas.openxmlformats.org/officeDocument/2006/relationships/tags" Target="../tags/tag122.xml"/><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tags" Target="../tags/tag119.xml"/></Relationships>
</file>

<file path=ppt/slides/_rels/slide11.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1" Type="http://schemas.openxmlformats.org/officeDocument/2006/relationships/notesSlide" Target="../notesSlides/notesSlide11.xml"/><Relationship Id="rId20" Type="http://schemas.openxmlformats.org/officeDocument/2006/relationships/slideLayout" Target="../slideLayouts/slideLayout14.xml"/><Relationship Id="rId2" Type="http://schemas.openxmlformats.org/officeDocument/2006/relationships/tags" Target="../tags/tag124.xml"/><Relationship Id="rId19" Type="http://schemas.openxmlformats.org/officeDocument/2006/relationships/tags" Target="../tags/tag141.xml"/><Relationship Id="rId18" Type="http://schemas.openxmlformats.org/officeDocument/2006/relationships/tags" Target="../tags/tag140.xml"/><Relationship Id="rId17" Type="http://schemas.openxmlformats.org/officeDocument/2006/relationships/tags" Target="../tags/tag139.xml"/><Relationship Id="rId16" Type="http://schemas.openxmlformats.org/officeDocument/2006/relationships/tags" Target="../tags/tag138.xml"/><Relationship Id="rId15" Type="http://schemas.openxmlformats.org/officeDocument/2006/relationships/tags" Target="../tags/tag137.xml"/><Relationship Id="rId14" Type="http://schemas.openxmlformats.org/officeDocument/2006/relationships/tags" Target="../tags/tag136.xml"/><Relationship Id="rId13" Type="http://schemas.openxmlformats.org/officeDocument/2006/relationships/tags" Target="../tags/tag135.xml"/><Relationship Id="rId12" Type="http://schemas.openxmlformats.org/officeDocument/2006/relationships/tags" Target="../tags/tag134.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tags" Target="../tags/tag1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9" Type="http://schemas.openxmlformats.org/officeDocument/2006/relationships/tags" Target="../tags/tag150.xml"/><Relationship Id="rId8" Type="http://schemas.openxmlformats.org/officeDocument/2006/relationships/tags" Target="../tags/tag149.xml"/><Relationship Id="rId7" Type="http://schemas.openxmlformats.org/officeDocument/2006/relationships/tags" Target="../tags/tag148.xml"/><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5" Type="http://schemas.openxmlformats.org/officeDocument/2006/relationships/notesSlide" Target="../notesSlides/notesSlide13.xml"/><Relationship Id="rId34" Type="http://schemas.openxmlformats.org/officeDocument/2006/relationships/slideLayout" Target="../slideLayouts/slideLayout14.xml"/><Relationship Id="rId33" Type="http://schemas.openxmlformats.org/officeDocument/2006/relationships/tags" Target="../tags/tag174.xml"/><Relationship Id="rId32" Type="http://schemas.openxmlformats.org/officeDocument/2006/relationships/tags" Target="../tags/tag173.xml"/><Relationship Id="rId31" Type="http://schemas.openxmlformats.org/officeDocument/2006/relationships/tags" Target="../tags/tag172.xml"/><Relationship Id="rId30" Type="http://schemas.openxmlformats.org/officeDocument/2006/relationships/tags" Target="../tags/tag171.xml"/><Relationship Id="rId3" Type="http://schemas.openxmlformats.org/officeDocument/2006/relationships/tags" Target="../tags/tag144.xml"/><Relationship Id="rId29" Type="http://schemas.openxmlformats.org/officeDocument/2006/relationships/tags" Target="../tags/tag170.xml"/><Relationship Id="rId28" Type="http://schemas.openxmlformats.org/officeDocument/2006/relationships/tags" Target="../tags/tag169.xml"/><Relationship Id="rId27" Type="http://schemas.openxmlformats.org/officeDocument/2006/relationships/tags" Target="../tags/tag168.xml"/><Relationship Id="rId26" Type="http://schemas.openxmlformats.org/officeDocument/2006/relationships/tags" Target="../tags/tag167.xml"/><Relationship Id="rId25" Type="http://schemas.openxmlformats.org/officeDocument/2006/relationships/tags" Target="../tags/tag166.xml"/><Relationship Id="rId24" Type="http://schemas.openxmlformats.org/officeDocument/2006/relationships/tags" Target="../tags/tag165.xml"/><Relationship Id="rId23" Type="http://schemas.openxmlformats.org/officeDocument/2006/relationships/tags" Target="../tags/tag164.xml"/><Relationship Id="rId22" Type="http://schemas.openxmlformats.org/officeDocument/2006/relationships/tags" Target="../tags/tag163.xml"/><Relationship Id="rId21" Type="http://schemas.openxmlformats.org/officeDocument/2006/relationships/tags" Target="../tags/tag162.xml"/><Relationship Id="rId20" Type="http://schemas.openxmlformats.org/officeDocument/2006/relationships/tags" Target="../tags/tag161.xml"/><Relationship Id="rId2" Type="http://schemas.openxmlformats.org/officeDocument/2006/relationships/tags" Target="../tags/tag143.xml"/><Relationship Id="rId19" Type="http://schemas.openxmlformats.org/officeDocument/2006/relationships/tags" Target="../tags/tag160.xml"/><Relationship Id="rId18" Type="http://schemas.openxmlformats.org/officeDocument/2006/relationships/tags" Target="../tags/tag159.xml"/><Relationship Id="rId17" Type="http://schemas.openxmlformats.org/officeDocument/2006/relationships/tags" Target="../tags/tag158.xml"/><Relationship Id="rId16" Type="http://schemas.openxmlformats.org/officeDocument/2006/relationships/tags" Target="../tags/tag157.xml"/><Relationship Id="rId15" Type="http://schemas.openxmlformats.org/officeDocument/2006/relationships/tags" Target="../tags/tag156.xml"/><Relationship Id="rId14" Type="http://schemas.openxmlformats.org/officeDocument/2006/relationships/tags" Target="../tags/tag155.xml"/><Relationship Id="rId13" Type="http://schemas.openxmlformats.org/officeDocument/2006/relationships/tags" Target="../tags/tag154.xml"/><Relationship Id="rId12" Type="http://schemas.openxmlformats.org/officeDocument/2006/relationships/tags" Target="../tags/tag153.xml"/><Relationship Id="rId11" Type="http://schemas.openxmlformats.org/officeDocument/2006/relationships/tags" Target="../tags/tag152.xml"/><Relationship Id="rId10" Type="http://schemas.openxmlformats.org/officeDocument/2006/relationships/tags" Target="../tags/tag151.xml"/><Relationship Id="rId1" Type="http://schemas.openxmlformats.org/officeDocument/2006/relationships/tags" Target="../tags/tag14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4.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4.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9" Type="http://schemas.openxmlformats.org/officeDocument/2006/relationships/tags" Target="../tags/tag186.xml"/><Relationship Id="rId8" Type="http://schemas.openxmlformats.org/officeDocument/2006/relationships/tags" Target="../tags/tag185.xml"/><Relationship Id="rId7" Type="http://schemas.openxmlformats.org/officeDocument/2006/relationships/tags" Target="../tags/tag184.xml"/><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 Type="http://schemas.openxmlformats.org/officeDocument/2006/relationships/tags" Target="../tags/tag180.xml"/><Relationship Id="rId23" Type="http://schemas.openxmlformats.org/officeDocument/2006/relationships/notesSlide" Target="../notesSlides/notesSlide18.xml"/><Relationship Id="rId22" Type="http://schemas.openxmlformats.org/officeDocument/2006/relationships/slideLayout" Target="../slideLayouts/slideLayout14.xml"/><Relationship Id="rId21" Type="http://schemas.openxmlformats.org/officeDocument/2006/relationships/image" Target="../media/image12.png"/><Relationship Id="rId20" Type="http://schemas.openxmlformats.org/officeDocument/2006/relationships/tags" Target="../tags/tag195.xml"/><Relationship Id="rId2" Type="http://schemas.openxmlformats.org/officeDocument/2006/relationships/tags" Target="../tags/tag179.xml"/><Relationship Id="rId19" Type="http://schemas.openxmlformats.org/officeDocument/2006/relationships/image" Target="../media/image11.png"/><Relationship Id="rId18" Type="http://schemas.openxmlformats.org/officeDocument/2006/relationships/tags" Target="../tags/tag194.xml"/><Relationship Id="rId17" Type="http://schemas.openxmlformats.org/officeDocument/2006/relationships/image" Target="../media/image10.png"/><Relationship Id="rId16" Type="http://schemas.openxmlformats.org/officeDocument/2006/relationships/tags" Target="../tags/tag193.xml"/><Relationship Id="rId15" Type="http://schemas.openxmlformats.org/officeDocument/2006/relationships/tags" Target="../tags/tag192.xml"/><Relationship Id="rId14" Type="http://schemas.openxmlformats.org/officeDocument/2006/relationships/tags" Target="../tags/tag191.xml"/><Relationship Id="rId13" Type="http://schemas.openxmlformats.org/officeDocument/2006/relationships/tags" Target="../tags/tag190.xml"/><Relationship Id="rId12" Type="http://schemas.openxmlformats.org/officeDocument/2006/relationships/tags" Target="../tags/tag189.xml"/><Relationship Id="rId11" Type="http://schemas.openxmlformats.org/officeDocument/2006/relationships/tags" Target="../tags/tag188.xml"/><Relationship Id="rId10" Type="http://schemas.openxmlformats.org/officeDocument/2006/relationships/tags" Target="../tags/tag187.xml"/><Relationship Id="rId1" Type="http://schemas.openxmlformats.org/officeDocument/2006/relationships/tags" Target="../tags/tag178.xml"/></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4.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 Type="http://schemas.openxmlformats.org/officeDocument/2006/relationships/tags" Target="../tags/tag196.xml"/></Relationships>
</file>

<file path=ppt/slides/_rels/slide2.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7" Type="http://schemas.openxmlformats.org/officeDocument/2006/relationships/notesSlide" Target="../notesSlides/notesSlide2.xml"/><Relationship Id="rId16" Type="http://schemas.openxmlformats.org/officeDocument/2006/relationships/slideLayout" Target="../slideLayouts/slideLayout13.xml"/><Relationship Id="rId15" Type="http://schemas.openxmlformats.org/officeDocument/2006/relationships/tags" Target="../tags/tag77.xml"/><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9" Type="http://schemas.openxmlformats.org/officeDocument/2006/relationships/tags" Target="../tags/tag208.xml"/><Relationship Id="rId8" Type="http://schemas.openxmlformats.org/officeDocument/2006/relationships/tags" Target="../tags/tag207.xml"/><Relationship Id="rId7" Type="http://schemas.openxmlformats.org/officeDocument/2006/relationships/tags" Target="../tags/tag206.xml"/><Relationship Id="rId6" Type="http://schemas.openxmlformats.org/officeDocument/2006/relationships/tags" Target="../tags/tag205.xml"/><Relationship Id="rId5" Type="http://schemas.openxmlformats.org/officeDocument/2006/relationships/tags" Target="../tags/tag204.xml"/><Relationship Id="rId4" Type="http://schemas.openxmlformats.org/officeDocument/2006/relationships/tags" Target="../tags/tag203.xml"/><Relationship Id="rId3" Type="http://schemas.openxmlformats.org/officeDocument/2006/relationships/tags" Target="../tags/tag202.xml"/><Relationship Id="rId2" Type="http://schemas.openxmlformats.org/officeDocument/2006/relationships/tags" Target="../tags/tag201.xml"/><Relationship Id="rId14" Type="http://schemas.openxmlformats.org/officeDocument/2006/relationships/notesSlide" Target="../notesSlides/notesSlide23.xml"/><Relationship Id="rId13" Type="http://schemas.openxmlformats.org/officeDocument/2006/relationships/slideLayout" Target="../slideLayouts/slideLayout13.xml"/><Relationship Id="rId12" Type="http://schemas.openxmlformats.org/officeDocument/2006/relationships/tags" Target="../tags/tag211.xml"/><Relationship Id="rId11" Type="http://schemas.openxmlformats.org/officeDocument/2006/relationships/tags" Target="../tags/tag210.xml"/><Relationship Id="rId10" Type="http://schemas.openxmlformats.org/officeDocument/2006/relationships/tags" Target="../tags/tag209.xml"/><Relationship Id="rId1" Type="http://schemas.openxmlformats.org/officeDocument/2006/relationships/tags" Target="../tags/tag20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4.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tags" Target="../tags/tag212.xml"/></Relationships>
</file>

<file path=ppt/slides/_rels/slide26.xml.rels><?xml version="1.0" encoding="UTF-8" standalone="yes"?>
<Relationships xmlns="http://schemas.openxmlformats.org/package/2006/relationships"><Relationship Id="rId9" Type="http://schemas.openxmlformats.org/officeDocument/2006/relationships/tags" Target="../tags/tag218.xml"/><Relationship Id="rId8" Type="http://schemas.openxmlformats.org/officeDocument/2006/relationships/tags" Target="../tags/tag217.xml"/><Relationship Id="rId7" Type="http://schemas.openxmlformats.org/officeDocument/2006/relationships/tags" Target="../tags/tag216.xml"/><Relationship Id="rId6" Type="http://schemas.openxmlformats.org/officeDocument/2006/relationships/tags" Target="../tags/tag215.xml"/><Relationship Id="rId5" Type="http://schemas.openxmlformats.org/officeDocument/2006/relationships/tags" Target="../tags/tag214.xml"/><Relationship Id="rId4" Type="http://schemas.openxmlformats.org/officeDocument/2006/relationships/tags" Target="../tags/tag213.xml"/><Relationship Id="rId3" Type="http://schemas.openxmlformats.org/officeDocument/2006/relationships/image" Target="../media/image17.png"/><Relationship Id="rId2" Type="http://schemas.openxmlformats.org/officeDocument/2006/relationships/image" Target="../media/image16.png"/><Relationship Id="rId11" Type="http://schemas.openxmlformats.org/officeDocument/2006/relationships/notesSlide" Target="../notesSlides/notesSlide26.xml"/><Relationship Id="rId10" Type="http://schemas.openxmlformats.org/officeDocument/2006/relationships/slideLayout" Target="../slideLayouts/slideLayout14.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4.xml"/><Relationship Id="rId2" Type="http://schemas.openxmlformats.org/officeDocument/2006/relationships/tags" Target="../tags/tag219.xml"/><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4.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78.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4.xml"/><Relationship Id="rId1"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4.xml"/><Relationship Id="rId1"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4.xml"/><Relationship Id="rId1" Type="http://schemas.openxmlformats.org/officeDocument/2006/relationships/tags" Target="../tags/tag220.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4.xml"/><Relationship Id="rId1" Type="http://schemas.openxmlformats.org/officeDocument/2006/relationships/tags" Target="../tags/tag221.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4.xml"/><Relationship Id="rId1" Type="http://schemas.openxmlformats.org/officeDocument/2006/relationships/tags" Target="../tags/tag222.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14.xml"/><Relationship Id="rId2" Type="http://schemas.openxmlformats.org/officeDocument/2006/relationships/image" Target="../media/image22.png"/><Relationship Id="rId1" Type="http://schemas.openxmlformats.org/officeDocument/2006/relationships/tags" Target="../tags/tag223.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4.xml"/><Relationship Id="rId1" Type="http://schemas.openxmlformats.org/officeDocument/2006/relationships/tags" Target="../tags/tag2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4.xml"/><Relationship Id="rId1" Type="http://schemas.openxmlformats.org/officeDocument/2006/relationships/tags" Target="../tags/tag2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4.xml"/><Relationship Id="rId1" Type="http://schemas.openxmlformats.org/officeDocument/2006/relationships/image" Target="../media/image23.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4.xml"/><Relationship Id="rId1" Type="http://schemas.openxmlformats.org/officeDocument/2006/relationships/image" Target="../media/image24.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5" Type="http://schemas.openxmlformats.org/officeDocument/2006/relationships/notesSlide" Target="../notesSlides/notesSlide45.xml"/><Relationship Id="rId4" Type="http://schemas.openxmlformats.org/officeDocument/2006/relationships/slideLayout" Target="../slideLayouts/slideLayout14.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25.png"/></Relationships>
</file>

<file path=ppt/slides/_rels/slide46.xml.rels><?xml version="1.0" encoding="UTF-8" standalone="yes"?>
<Relationships xmlns="http://schemas.openxmlformats.org/package/2006/relationships"><Relationship Id="rId9" Type="http://schemas.openxmlformats.org/officeDocument/2006/relationships/tags" Target="../tags/tag234.xml"/><Relationship Id="rId8" Type="http://schemas.openxmlformats.org/officeDocument/2006/relationships/tags" Target="../tags/tag233.xml"/><Relationship Id="rId7" Type="http://schemas.openxmlformats.org/officeDocument/2006/relationships/tags" Target="../tags/tag232.xml"/><Relationship Id="rId6" Type="http://schemas.openxmlformats.org/officeDocument/2006/relationships/tags" Target="../tags/tag231.xml"/><Relationship Id="rId5" Type="http://schemas.openxmlformats.org/officeDocument/2006/relationships/tags" Target="../tags/tag230.xml"/><Relationship Id="rId4" Type="http://schemas.openxmlformats.org/officeDocument/2006/relationships/tags" Target="../tags/tag229.xml"/><Relationship Id="rId3" Type="http://schemas.openxmlformats.org/officeDocument/2006/relationships/tags" Target="../tags/tag228.xml"/><Relationship Id="rId20" Type="http://schemas.openxmlformats.org/officeDocument/2006/relationships/notesSlide" Target="../notesSlides/notesSlide46.xml"/><Relationship Id="rId2" Type="http://schemas.openxmlformats.org/officeDocument/2006/relationships/tags" Target="../tags/tag227.xml"/><Relationship Id="rId19" Type="http://schemas.openxmlformats.org/officeDocument/2006/relationships/slideLayout" Target="../slideLayouts/slideLayout14.xml"/><Relationship Id="rId18" Type="http://schemas.openxmlformats.org/officeDocument/2006/relationships/tags" Target="../tags/tag243.xml"/><Relationship Id="rId17" Type="http://schemas.openxmlformats.org/officeDocument/2006/relationships/tags" Target="../tags/tag242.xml"/><Relationship Id="rId16" Type="http://schemas.openxmlformats.org/officeDocument/2006/relationships/tags" Target="../tags/tag241.xml"/><Relationship Id="rId15" Type="http://schemas.openxmlformats.org/officeDocument/2006/relationships/tags" Target="../tags/tag240.xml"/><Relationship Id="rId14" Type="http://schemas.openxmlformats.org/officeDocument/2006/relationships/tags" Target="../tags/tag239.xml"/><Relationship Id="rId13" Type="http://schemas.openxmlformats.org/officeDocument/2006/relationships/tags" Target="../tags/tag238.xml"/><Relationship Id="rId12" Type="http://schemas.openxmlformats.org/officeDocument/2006/relationships/tags" Target="../tags/tag237.xml"/><Relationship Id="rId11" Type="http://schemas.openxmlformats.org/officeDocument/2006/relationships/tags" Target="../tags/tag236.xml"/><Relationship Id="rId10" Type="http://schemas.openxmlformats.org/officeDocument/2006/relationships/tags" Target="../tags/tag235.xml"/><Relationship Id="rId1" Type="http://schemas.openxmlformats.org/officeDocument/2006/relationships/tags" Target="../tags/tag2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9" Type="http://schemas.openxmlformats.org/officeDocument/2006/relationships/tags" Target="../tags/tag252.xml"/><Relationship Id="rId8" Type="http://schemas.openxmlformats.org/officeDocument/2006/relationships/tags" Target="../tags/tag251.xml"/><Relationship Id="rId7" Type="http://schemas.openxmlformats.org/officeDocument/2006/relationships/tags" Target="../tags/tag250.xml"/><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4" Type="http://schemas.openxmlformats.org/officeDocument/2006/relationships/notesSlide" Target="../notesSlides/notesSlide49.xml"/><Relationship Id="rId13" Type="http://schemas.openxmlformats.org/officeDocument/2006/relationships/slideLayout" Target="../slideLayouts/slideLayout13.xml"/><Relationship Id="rId12" Type="http://schemas.openxmlformats.org/officeDocument/2006/relationships/tags" Target="../tags/tag255.xml"/><Relationship Id="rId11" Type="http://schemas.openxmlformats.org/officeDocument/2006/relationships/tags" Target="../tags/tag254.xml"/><Relationship Id="rId10" Type="http://schemas.openxmlformats.org/officeDocument/2006/relationships/tags" Target="../tags/tag253.xml"/><Relationship Id="rId1" Type="http://schemas.openxmlformats.org/officeDocument/2006/relationships/tags" Target="../tags/tag244.xml"/></Relationships>
</file>

<file path=ppt/slides/_rels/slide5.xml.rels><?xml version="1.0" encoding="UTF-8" standalone="yes"?>
<Relationships xmlns="http://schemas.openxmlformats.org/package/2006/relationships"><Relationship Id="rId9" Type="http://schemas.openxmlformats.org/officeDocument/2006/relationships/tags" Target="../tags/tag87.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0" Type="http://schemas.openxmlformats.org/officeDocument/2006/relationships/notesSlide" Target="../notesSlides/notesSlide5.xml"/><Relationship Id="rId2" Type="http://schemas.openxmlformats.org/officeDocument/2006/relationships/tags" Target="../tags/tag80.xml"/><Relationship Id="rId19" Type="http://schemas.openxmlformats.org/officeDocument/2006/relationships/slideLayout" Target="../slideLayouts/slideLayout13.xml"/><Relationship Id="rId18" Type="http://schemas.openxmlformats.org/officeDocument/2006/relationships/tags" Target="../tags/tag96.xml"/><Relationship Id="rId17" Type="http://schemas.openxmlformats.org/officeDocument/2006/relationships/tags" Target="../tags/tag95.xml"/><Relationship Id="rId16" Type="http://schemas.openxmlformats.org/officeDocument/2006/relationships/tags" Target="../tags/tag94.xml"/><Relationship Id="rId15" Type="http://schemas.openxmlformats.org/officeDocument/2006/relationships/tags" Target="../tags/tag93.xml"/><Relationship Id="rId14" Type="http://schemas.openxmlformats.org/officeDocument/2006/relationships/tags" Target="../tags/tag92.xml"/><Relationship Id="rId13" Type="http://schemas.openxmlformats.org/officeDocument/2006/relationships/tags" Target="../tags/tag91.xml"/><Relationship Id="rId12" Type="http://schemas.openxmlformats.org/officeDocument/2006/relationships/tags" Target="../tags/tag90.xml"/><Relationship Id="rId11" Type="http://schemas.openxmlformats.org/officeDocument/2006/relationships/tags" Target="../tags/tag89.xml"/><Relationship Id="rId10" Type="http://schemas.openxmlformats.org/officeDocument/2006/relationships/tags" Target="../tags/tag88.xml"/><Relationship Id="rId1" Type="http://schemas.openxmlformats.org/officeDocument/2006/relationships/tags" Target="../tags/tag7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4.xml"/><Relationship Id="rId1" Type="http://schemas.openxmlformats.org/officeDocument/2006/relationships/image" Target="../media/image28.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14.xml"/><Relationship Id="rId1" Type="http://schemas.openxmlformats.org/officeDocument/2006/relationships/image" Target="../media/image29.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14.xml"/><Relationship Id="rId1" Type="http://schemas.openxmlformats.org/officeDocument/2006/relationships/image" Target="../media/image30.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14.xml"/><Relationship Id="rId1" Type="http://schemas.openxmlformats.org/officeDocument/2006/relationships/image" Target="../media/image31.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tags" Target="../tags/tag97.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14.xml"/><Relationship Id="rId1" Type="http://schemas.openxmlformats.org/officeDocument/2006/relationships/image" Target="../media/image32.png"/></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14.xml"/><Relationship Id="rId1" Type="http://schemas.openxmlformats.org/officeDocument/2006/relationships/image" Target="../media/image33.png"/></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14.xml"/><Relationship Id="rId1" Type="http://schemas.openxmlformats.org/officeDocument/2006/relationships/image" Target="../media/image34.png"/></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14.xml"/><Relationship Id="rId1" Type="http://schemas.openxmlformats.org/officeDocument/2006/relationships/image" Target="../media/image35.png"/></Relationships>
</file>

<file path=ppt/slides/_rels/slide74.xml.rels><?xml version="1.0" encoding="UTF-8" standalone="yes"?>
<Relationships xmlns="http://schemas.openxmlformats.org/package/2006/relationships"><Relationship Id="rId4" Type="http://schemas.openxmlformats.org/officeDocument/2006/relationships/notesSlide" Target="../notesSlides/notesSlide74.xml"/><Relationship Id="rId3" Type="http://schemas.openxmlformats.org/officeDocument/2006/relationships/slideLayout" Target="../slideLayouts/slideLayout14.xml"/><Relationship Id="rId2" Type="http://schemas.openxmlformats.org/officeDocument/2006/relationships/image" Target="../media/image37.png"/><Relationship Id="rId1" Type="http://schemas.openxmlformats.org/officeDocument/2006/relationships/image" Target="../media/image36.png"/></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14.xml"/><Relationship Id="rId1" Type="http://schemas.openxmlformats.org/officeDocument/2006/relationships/image" Target="../media/image38.png"/></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9" Type="http://schemas.openxmlformats.org/officeDocument/2006/relationships/tags" Target="../tags/tag109.xml"/><Relationship Id="rId8" Type="http://schemas.openxmlformats.org/officeDocument/2006/relationships/tags" Target="../tags/tag108.xml"/><Relationship Id="rId7" Type="http://schemas.openxmlformats.org/officeDocument/2006/relationships/tags" Target="../tags/tag107.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tags" Target="../tags/tag104.xml"/><Relationship Id="rId3" Type="http://schemas.openxmlformats.org/officeDocument/2006/relationships/tags" Target="../tags/tag103.xml"/><Relationship Id="rId20" Type="http://schemas.openxmlformats.org/officeDocument/2006/relationships/notesSlide" Target="../notesSlides/notesSlide8.xml"/><Relationship Id="rId2" Type="http://schemas.openxmlformats.org/officeDocument/2006/relationships/tags" Target="../tags/tag102.xml"/><Relationship Id="rId19" Type="http://schemas.openxmlformats.org/officeDocument/2006/relationships/slideLayout" Target="../slideLayouts/slideLayout14.xml"/><Relationship Id="rId18" Type="http://schemas.openxmlformats.org/officeDocument/2006/relationships/tags" Target="../tags/tag118.xml"/><Relationship Id="rId17" Type="http://schemas.openxmlformats.org/officeDocument/2006/relationships/tags" Target="../tags/tag117.xml"/><Relationship Id="rId16" Type="http://schemas.openxmlformats.org/officeDocument/2006/relationships/tags" Target="../tags/tag116.xml"/><Relationship Id="rId15" Type="http://schemas.openxmlformats.org/officeDocument/2006/relationships/tags" Target="../tags/tag115.xml"/><Relationship Id="rId14" Type="http://schemas.openxmlformats.org/officeDocument/2006/relationships/tags" Target="../tags/tag114.xml"/><Relationship Id="rId13" Type="http://schemas.openxmlformats.org/officeDocument/2006/relationships/tags" Target="../tags/tag113.xml"/><Relationship Id="rId12" Type="http://schemas.openxmlformats.org/officeDocument/2006/relationships/tags" Target="../tags/tag112.xml"/><Relationship Id="rId11" Type="http://schemas.openxmlformats.org/officeDocument/2006/relationships/tags" Target="../tags/tag111.xml"/><Relationship Id="rId10" Type="http://schemas.openxmlformats.org/officeDocument/2006/relationships/tags" Target="../tags/tag110.xml"/><Relationship Id="rId1" Type="http://schemas.openxmlformats.org/officeDocument/2006/relationships/tags" Target="../tags/tag10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a:xfrm>
            <a:off x="803276" y="4286889"/>
            <a:ext cx="10585448" cy="892503"/>
          </a:xfrm>
          <a:prstGeom prst="rect">
            <a:avLst/>
          </a:prstGeom>
        </p:spPr>
        <p:txBody>
          <a:bodyPr tIns="0" bIns="0" anchor="ctr" anchorCtr="0">
            <a:normAutofit fontScale="9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zh-CN" altLang="en-US" sz="4000" b="1" dirty="0" smtClean="0">
                <a:latin typeface="微软雅黑" panose="020B0503020204020204" charset="-122"/>
                <a:ea typeface="微软雅黑" panose="020B0503020204020204" charset="-122"/>
                <a:cs typeface="微软雅黑" panose="020B0503020204020204" charset="-122"/>
              </a:rPr>
              <a:t>计算机科学与技术前沿课堂汇报</a:t>
            </a:r>
            <a:r>
              <a:rPr lang="en-US" altLang="zh-CN" sz="4000" b="1" dirty="0" smtClean="0">
                <a:latin typeface="微软雅黑" panose="020B0503020204020204" charset="-122"/>
                <a:ea typeface="微软雅黑" panose="020B0503020204020204" charset="-122"/>
                <a:cs typeface="微软雅黑" panose="020B0503020204020204" charset="-122"/>
              </a:rPr>
              <a:t> —— </a:t>
            </a:r>
            <a:r>
              <a:rPr lang="zh-CN" altLang="en-US" sz="4000" b="1" dirty="0" smtClean="0">
                <a:solidFill>
                  <a:srgbClr val="547CCA"/>
                </a:solidFill>
                <a:latin typeface="微软雅黑" panose="020B0503020204020204" charset="-122"/>
                <a:ea typeface="微软雅黑" panose="020B0503020204020204" charset="-122"/>
                <a:cs typeface="微软雅黑" panose="020B0503020204020204" charset="-122"/>
              </a:rPr>
              <a:t>大模型应用</a:t>
            </a:r>
            <a:endParaRPr lang="zh-CN" altLang="en-US" sz="4000" b="1" dirty="0" smtClean="0">
              <a:solidFill>
                <a:srgbClr val="547CCA"/>
              </a:solidFill>
              <a:latin typeface="微软雅黑" panose="020B0503020204020204" charset="-122"/>
              <a:ea typeface="微软雅黑" panose="020B0503020204020204" charset="-122"/>
              <a:cs typeface="微软雅黑" panose="020B0503020204020204" charset="-122"/>
            </a:endParaRPr>
          </a:p>
        </p:txBody>
      </p:sp>
      <p:sp>
        <p:nvSpPr>
          <p:cNvPr id="7" name="副标题 2"/>
          <p:cNvSpPr txBox="1"/>
          <p:nvPr/>
        </p:nvSpPr>
        <p:spPr>
          <a:xfrm>
            <a:off x="803276" y="5065137"/>
            <a:ext cx="10585448" cy="508452"/>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1800" dirty="0">
                <a:solidFill>
                  <a:srgbClr val="547CCA"/>
                </a:solidFill>
                <a:latin typeface="微软雅黑" panose="020B0503020204020204" charset="-122"/>
                <a:ea typeface="微软雅黑" panose="020B0503020204020204" charset="-122"/>
                <a:cs typeface="微软雅黑" panose="020B0503020204020204" charset="-122"/>
                <a:sym typeface="+mn-ea"/>
              </a:rPr>
              <a:t>Class Report for </a:t>
            </a:r>
            <a:r>
              <a:rPr lang="en-US" altLang="zh-CN" sz="1800" dirty="0">
                <a:solidFill>
                  <a:srgbClr val="547CCA"/>
                </a:solidFill>
                <a:latin typeface="微软雅黑" panose="020B0503020204020204" charset="-122"/>
                <a:ea typeface="微软雅黑" panose="020B0503020204020204" charset="-122"/>
                <a:cs typeface="微软雅黑" panose="020B0503020204020204" charset="-122"/>
              </a:rPr>
              <a:t>Frontiers of Computer Science and Technology —— Application of Large Models </a:t>
            </a:r>
            <a:endParaRPr lang="en-US" altLang="zh-CN" sz="1800" dirty="0">
              <a:solidFill>
                <a:srgbClr val="547CCA"/>
              </a:solidFill>
              <a:latin typeface="微软雅黑" panose="020B0503020204020204" charset="-122"/>
              <a:ea typeface="微软雅黑" panose="020B0503020204020204" charset="-122"/>
              <a:cs typeface="微软雅黑" panose="020B0503020204020204" charset="-122"/>
            </a:endParaRPr>
          </a:p>
        </p:txBody>
      </p:sp>
      <p:sp>
        <p:nvSpPr>
          <p:cNvPr id="8" name="文本占位符 34"/>
          <p:cNvSpPr txBox="1"/>
          <p:nvPr/>
        </p:nvSpPr>
        <p:spPr>
          <a:xfrm>
            <a:off x="803275" y="5726636"/>
            <a:ext cx="10585450" cy="595123"/>
          </a:xfrm>
          <a:prstGeom prst="rect">
            <a:avLst/>
          </a:prstGeom>
        </p:spPr>
        <p:txBody>
          <a:bodyPr lIns="72000" tIns="0" rIns="72000" bIns="0"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zh-CN" altLang="en-US" sz="1800" b="1"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汇报小组：</a:t>
            </a:r>
            <a:r>
              <a:rPr lang="en-US" altLang="zh-CN" sz="1800" b="1"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A3</a:t>
            </a:r>
            <a:r>
              <a:rPr lang="zh-CN" altLang="en-US" sz="1800" b="1"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8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时间</a:t>
            </a:r>
            <a:r>
              <a:rPr lang="zh-CN" altLang="en-US" sz="1800" b="1"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fld id="{FAA7561E-A48D-4E03-84F4-488CDA95D192}" type="datetime1">
              <a:rPr lang="zh-CN" altLang="en-US" sz="1800" b="1"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fld>
            <a:endParaRPr lang="zh-CN" altLang="en-US" sz="18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cs typeface="微软雅黑" panose="020B0503020204020204" charset="-122"/>
              </a:rPr>
              <a:t>新范式：从</a:t>
            </a:r>
            <a:r>
              <a:rPr lang="en-US" altLang="zh-CN" dirty="0">
                <a:cs typeface="微软雅黑" panose="020B0503020204020204" charset="-122"/>
              </a:rPr>
              <a:t>“</a:t>
            </a:r>
            <a:r>
              <a:rPr lang="zh-CN" altLang="en-US" dirty="0">
                <a:cs typeface="微软雅黑" panose="020B0503020204020204" charset="-122"/>
              </a:rPr>
              <a:t>过滤审查</a:t>
            </a:r>
            <a:r>
              <a:rPr lang="en-US" altLang="zh-CN" dirty="0">
                <a:cs typeface="微软雅黑" panose="020B0503020204020204" charset="-122"/>
              </a:rPr>
              <a:t>”</a:t>
            </a:r>
            <a:r>
              <a:rPr lang="zh-CN" altLang="en-US" dirty="0">
                <a:cs typeface="微软雅黑" panose="020B0503020204020204" charset="-122"/>
              </a:rPr>
              <a:t>到</a:t>
            </a:r>
            <a:r>
              <a:rPr lang="en-US" altLang="zh-CN" dirty="0">
                <a:cs typeface="微软雅黑" panose="020B0503020204020204" charset="-122"/>
              </a:rPr>
              <a:t>“</a:t>
            </a:r>
            <a:r>
              <a:rPr lang="zh-CN" altLang="en-US" dirty="0">
                <a:cs typeface="微软雅黑" panose="020B0503020204020204" charset="-122"/>
              </a:rPr>
              <a:t>智能重排</a:t>
            </a:r>
            <a:r>
              <a:rPr lang="en-US" altLang="zh-CN" dirty="0">
                <a:cs typeface="微软雅黑" panose="020B0503020204020204" charset="-122"/>
              </a:rPr>
              <a:t>”</a:t>
            </a:r>
            <a:endParaRPr lang="en-US" altLang="zh-CN" dirty="0">
              <a:cs typeface="微软雅黑" panose="020B0503020204020204" charset="-122"/>
            </a:endParaRPr>
          </a:p>
        </p:txBody>
      </p:sp>
      <p:sp>
        <p:nvSpPr>
          <p:cNvPr id="12" name="文本占位符 4"/>
          <p:cNvSpPr txBox="1"/>
          <p:nvPr>
            <p:custDataLst>
              <p:tags r:id="rId1"/>
            </p:custDataLst>
          </p:nvPr>
        </p:nvSpPr>
        <p:spPr>
          <a:xfrm>
            <a:off x="1513578" y="2237803"/>
            <a:ext cx="3768032" cy="3541896"/>
          </a:xfrm>
          <a:prstGeom prst="rect">
            <a:avLst/>
          </a:prstGeom>
          <a:solidFill>
            <a:srgbClr val="FFFFFF"/>
          </a:solidFill>
          <a:ln w="28575">
            <a:solidFill>
              <a:schemeClr val="accent1"/>
            </a:solidFill>
          </a:ln>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20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工作模式</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 </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像一个</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安检员</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，对每条内容做绝对判断</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 (</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是</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否有害</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处理方式</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 </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识别出有害内容后，直接删除或屏蔽。</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核心问题</a:t>
            </a:r>
            <a:r>
              <a:rPr kumimoji="0" lang="en-US" altLang="zh-CN"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 </a:t>
            </a: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绝对判断非常困难，容易误伤或漏判。</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3" name="文本占位符 5"/>
          <p:cNvSpPr txBox="1"/>
          <p:nvPr>
            <p:custDataLst>
              <p:tags r:id="rId2"/>
            </p:custDataLst>
          </p:nvPr>
        </p:nvSpPr>
        <p:spPr>
          <a:xfrm>
            <a:off x="6910390" y="2237802"/>
            <a:ext cx="3768032" cy="3541896"/>
          </a:xfrm>
          <a:prstGeom prst="rect">
            <a:avLst/>
          </a:prstGeom>
          <a:solidFill>
            <a:srgbClr val="FFFFFF"/>
          </a:solidFill>
          <a:ln w="28575">
            <a:solidFill>
              <a:schemeClr val="accent4"/>
            </a:solidFill>
          </a:ln>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20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工作模式: 像一个“打分员”，对内容进行相对判断 (哪个更有害)。</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处理方式: 将判断为更可能有害的内容排序至列表末尾。</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核心优势: 相对判断更符合人类直觉，也更能发挥大模型推理能力。</a:t>
            </a:r>
            <a:endParaRPr kumimoji="0" lang="zh-CN" altLang="en-US" sz="1800" b="0" i="0" u="none" strike="noStrike" kern="1200" cap="none" spc="0" normalizeH="0" baseline="0" noProof="0" dirty="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4" name="文本占位符 6"/>
          <p:cNvSpPr txBox="1"/>
          <p:nvPr>
            <p:custDataLst>
              <p:tags r:id="rId3"/>
            </p:custDataLst>
          </p:nvPr>
        </p:nvSpPr>
        <p:spPr>
          <a:xfrm>
            <a:off x="1513578" y="1372467"/>
            <a:ext cx="3768032" cy="865335"/>
          </a:xfrm>
          <a:prstGeom prst="rect">
            <a:avLst/>
          </a:prstGeom>
          <a:solidFill>
            <a:schemeClr val="accent1"/>
          </a:solidFill>
          <a:ln w="28575">
            <a:solidFill>
              <a:schemeClr val="accent1"/>
            </a:solidFill>
          </a:ln>
          <a:effectLst/>
        </p:spPr>
        <p:txBody>
          <a:bodyPr vert="horz" lIns="91440" tIns="45720" rIns="91440" bIns="45720" rtlCol="0" anchor="ctr">
            <a:normAutofit/>
          </a:bodyPr>
          <a:lstStyle>
            <a:lvl1pPr marL="0" indent="0" algn="ctr" defTabSz="914400" rtl="0" eaLnBrk="1" latinLnBrk="0" hangingPunct="1">
              <a:lnSpc>
                <a:spcPct val="125000"/>
              </a:lnSpc>
              <a:spcBef>
                <a:spcPts val="0"/>
              </a:spcBef>
              <a:buFont typeface="Arial" panose="020B0604020202020204" pitchFamily="34" charset="0"/>
              <a:buNone/>
              <a:defRPr sz="2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sym typeface="+mn-lt"/>
              </a:rPr>
              <a:t>传统方法：分类与过滤</a:t>
            </a:r>
            <a:endParaRPr kumimoji="0" lang="zh-CN" altLang="en-US" sz="28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5" name="文本占位符 7"/>
          <p:cNvSpPr txBox="1"/>
          <p:nvPr>
            <p:custDataLst>
              <p:tags r:id="rId4"/>
            </p:custDataLst>
          </p:nvPr>
        </p:nvSpPr>
        <p:spPr>
          <a:xfrm>
            <a:off x="6910390" y="1372467"/>
            <a:ext cx="3768032" cy="865335"/>
          </a:xfrm>
          <a:prstGeom prst="rect">
            <a:avLst/>
          </a:prstGeom>
          <a:solidFill>
            <a:schemeClr val="accent4"/>
          </a:solidFill>
          <a:ln w="28575">
            <a:solidFill>
              <a:schemeClr val="accent4"/>
            </a:solidFill>
          </a:ln>
          <a:effectLst/>
        </p:spPr>
        <p:txBody>
          <a:bodyPr vert="horz" lIns="91440" tIns="45720" rIns="91440" bIns="45720" rtlCol="0" anchor="ctr">
            <a:normAutofit/>
          </a:bodyPr>
          <a:lstStyle>
            <a:lvl1pPr marL="0" indent="0" algn="ctr" defTabSz="914400" rtl="0" eaLnBrk="1" latinLnBrk="0" hangingPunct="1">
              <a:lnSpc>
                <a:spcPct val="125000"/>
              </a:lnSpc>
              <a:spcBef>
                <a:spcPts val="0"/>
              </a:spcBef>
              <a:buFont typeface="Arial" panose="020B0604020202020204" pitchFamily="34" charset="0"/>
              <a:buNone/>
              <a:defRPr sz="2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sym typeface="+mn-lt"/>
              </a:rPr>
              <a:t>本文方法：比较与重排</a:t>
            </a:r>
            <a:endParaRPr kumimoji="0" lang="zh-CN" altLang="en-US" sz="2800" b="1" i="0" u="none" strike="noStrike" kern="1200" cap="none" spc="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6" name="文本框 15"/>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2</a:t>
            </a:r>
            <a:endParaRPr lang="en-US" altLang="zh-CN" sz="3600" b="1" dirty="0" smtClean="0">
              <a:solidFill>
                <a:schemeClr val="bg1"/>
              </a:solidFill>
              <a:latin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核心思想：偏好成对比较排序</a:t>
            </a:r>
            <a:endParaRPr lang="zh-CN" altLang="en-US" dirty="0"/>
          </a:p>
        </p:txBody>
      </p:sp>
      <p:sp>
        <p:nvSpPr>
          <p:cNvPr id="30" name="文本框 2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2</a:t>
            </a:r>
            <a:endParaRPr lang="en-US" altLang="zh-CN" sz="3600" b="1" dirty="0" smtClean="0">
              <a:solidFill>
                <a:schemeClr val="bg1"/>
              </a:solidFill>
              <a:latin typeface="微软雅黑" panose="020B0503020204020204" charset="-122"/>
              <a:cs typeface="微软雅黑" panose="020B0503020204020204" charset="-122"/>
            </a:endParaRPr>
          </a:p>
        </p:txBody>
      </p:sp>
      <p:grpSp>
        <p:nvGrpSpPr>
          <p:cNvPr id="26" name="组合 25"/>
          <p:cNvGrpSpPr/>
          <p:nvPr>
            <p:custDataLst>
              <p:tags r:id="rId1"/>
            </p:custDataLst>
          </p:nvPr>
        </p:nvGrpSpPr>
        <p:grpSpPr>
          <a:xfrm>
            <a:off x="678857" y="1518219"/>
            <a:ext cx="2160001" cy="4318673"/>
            <a:chOff x="678857" y="1565844"/>
            <a:chExt cx="2160001" cy="4318673"/>
          </a:xfrm>
        </p:grpSpPr>
        <p:sp>
          <p:nvSpPr>
            <p:cNvPr id="31" name="矩形 30"/>
            <p:cNvSpPr/>
            <p:nvPr>
              <p:custDataLst>
                <p:tags r:id="rId2"/>
              </p:custDataLst>
            </p:nvPr>
          </p:nvSpPr>
          <p:spPr>
            <a:xfrm>
              <a:off x="678857"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latin typeface="微软雅黑" panose="020B0503020204020204" charset="-122"/>
                <a:ea typeface="微软雅黑" panose="020B0503020204020204" charset="-122"/>
                <a:cs typeface="微软雅黑" panose="020B0503020204020204" charset="-122"/>
              </a:endParaRPr>
            </a:p>
          </p:txBody>
        </p:sp>
        <p:sp>
          <p:nvSpPr>
            <p:cNvPr id="32" name="文本框 31"/>
            <p:cNvSpPr txBox="1"/>
            <p:nvPr>
              <p:custDataLst>
                <p:tags r:id="rId3"/>
              </p:custDataLst>
            </p:nvPr>
          </p:nvSpPr>
          <p:spPr>
            <a:xfrm>
              <a:off x="678857" y="1565844"/>
              <a:ext cx="2042160" cy="398780"/>
            </a:xfrm>
            <a:prstGeom prst="rect">
              <a:avLst/>
            </a:prstGeom>
            <a:noFill/>
          </p:spPr>
          <p:txBody>
            <a:bodyPr wrap="none" lIns="0" rtlCol="0">
              <a:spAutoFit/>
            </a:bodyPr>
            <a:lstStyle/>
            <a:p>
              <a:pPr algn="l" eaLnBrk="1"/>
              <a:r>
                <a:rPr lang="en-US" altLang="zh-CN" sz="2000" b="1" spc="100" dirty="0">
                  <a:solidFill>
                    <a:schemeClr val="accent1"/>
                  </a:solidFill>
                  <a:latin typeface="微软雅黑" panose="020B0503020204020204" charset="-122"/>
                  <a:ea typeface="微软雅黑" panose="020B0503020204020204" charset="-122"/>
                  <a:cs typeface="微软雅黑" panose="020B0503020204020204" charset="-122"/>
                </a:rPr>
                <a:t>Step 1: </a:t>
              </a:r>
              <a:r>
                <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rPr>
                <a:t>随机取样</a:t>
              </a:r>
              <a:endPar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33" name="文本框 32"/>
            <p:cNvSpPr txBox="1"/>
            <p:nvPr>
              <p:custDataLst>
                <p:tags r:id="rId4"/>
              </p:custDataLst>
            </p:nvPr>
          </p:nvSpPr>
          <p:spPr>
            <a:xfrm>
              <a:off x="678858" y="2500706"/>
              <a:ext cx="2160000" cy="3383811"/>
            </a:xfrm>
            <a:prstGeom prst="rect">
              <a:avLst/>
            </a:prstGeom>
            <a:noFill/>
          </p:spPr>
          <p:txBody>
            <a:bodyPr wrap="square" lIns="0" rtlCol="0">
              <a:normAutofit/>
            </a:bodyPr>
            <a:lstStyle/>
            <a:p>
              <a:pPr algn="l"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从原始推荐列表中，随机抽取两个内容（内容</a:t>
              </a:r>
              <a:r>
                <a:rPr lang="en-US" altLang="zh-CN" sz="2000" spc="100" dirty="0">
                  <a:latin typeface="微软雅黑" panose="020B0503020204020204" charset="-122"/>
                  <a:ea typeface="微软雅黑" panose="020B0503020204020204" charset="-122"/>
                  <a:cs typeface="微软雅黑" panose="020B0503020204020204" charset="-122"/>
                </a:rPr>
                <a:t>A, </a:t>
              </a:r>
              <a:r>
                <a:rPr lang="zh-CN" altLang="en-US" sz="2000" spc="100" dirty="0">
                  <a:latin typeface="微软雅黑" panose="020B0503020204020204" charset="-122"/>
                  <a:ea typeface="微软雅黑" panose="020B0503020204020204" charset="-122"/>
                  <a:cs typeface="微软雅黑" panose="020B0503020204020204" charset="-122"/>
                </a:rPr>
                <a:t>内容</a:t>
              </a:r>
              <a:r>
                <a:rPr lang="en-US" altLang="zh-CN" sz="2000" spc="100" dirty="0">
                  <a:latin typeface="微软雅黑" panose="020B0503020204020204" charset="-122"/>
                  <a:ea typeface="微软雅黑" panose="020B0503020204020204" charset="-122"/>
                  <a:cs typeface="微软雅黑" panose="020B0503020204020204" charset="-122"/>
                </a:rPr>
                <a:t>B</a:t>
              </a:r>
              <a:r>
                <a:rPr lang="zh-CN" altLang="en-US" sz="2000" spc="100" dirty="0">
                  <a:latin typeface="微软雅黑" panose="020B0503020204020204" charset="-122"/>
                  <a:ea typeface="微软雅黑" panose="020B0503020204020204" charset="-122"/>
                  <a:cs typeface="微软雅黑" panose="020B0503020204020204" charset="-122"/>
                </a:rPr>
                <a:t>）。</a:t>
              </a:r>
              <a:endParaRPr lang="zh-CN" altLang="en-US" sz="2000" spc="100" dirty="0">
                <a:latin typeface="微软雅黑" panose="020B0503020204020204" charset="-122"/>
                <a:ea typeface="微软雅黑" panose="020B0503020204020204" charset="-122"/>
                <a:cs typeface="微软雅黑" panose="020B0503020204020204" charset="-122"/>
              </a:endParaRPr>
            </a:p>
          </p:txBody>
        </p:sp>
      </p:grpSp>
      <p:grpSp>
        <p:nvGrpSpPr>
          <p:cNvPr id="34" name="组合 33"/>
          <p:cNvGrpSpPr/>
          <p:nvPr>
            <p:custDataLst>
              <p:tags r:id="rId5"/>
            </p:custDataLst>
          </p:nvPr>
        </p:nvGrpSpPr>
        <p:grpSpPr>
          <a:xfrm>
            <a:off x="3570285" y="1518219"/>
            <a:ext cx="2160001" cy="4318673"/>
            <a:chOff x="3570285" y="1565844"/>
            <a:chExt cx="2160001" cy="4318673"/>
          </a:xfrm>
        </p:grpSpPr>
        <p:sp>
          <p:nvSpPr>
            <p:cNvPr id="35" name="矩形 34"/>
            <p:cNvSpPr/>
            <p:nvPr>
              <p:custDataLst>
                <p:tags r:id="rId6"/>
              </p:custDataLst>
            </p:nvPr>
          </p:nvSpPr>
          <p:spPr>
            <a:xfrm>
              <a:off x="3570285"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latin typeface="微软雅黑" panose="020B0503020204020204" charset="-122"/>
                <a:ea typeface="微软雅黑" panose="020B0503020204020204" charset="-122"/>
                <a:cs typeface="微软雅黑" panose="020B0503020204020204" charset="-122"/>
              </a:endParaRPr>
            </a:p>
          </p:txBody>
        </p:sp>
        <p:sp>
          <p:nvSpPr>
            <p:cNvPr id="36" name="文本框 35"/>
            <p:cNvSpPr txBox="1"/>
            <p:nvPr>
              <p:custDataLst>
                <p:tags r:id="rId7"/>
              </p:custDataLst>
            </p:nvPr>
          </p:nvSpPr>
          <p:spPr>
            <a:xfrm>
              <a:off x="3570285" y="1565844"/>
              <a:ext cx="2042160" cy="398780"/>
            </a:xfrm>
            <a:prstGeom prst="rect">
              <a:avLst/>
            </a:prstGeom>
            <a:noFill/>
          </p:spPr>
          <p:txBody>
            <a:bodyPr wrap="none" lIns="0" rtlCol="0">
              <a:spAutoFit/>
            </a:bodyPr>
            <a:lstStyle/>
            <a:p>
              <a:pPr algn="l" eaLnBrk="1"/>
              <a:r>
                <a:rPr lang="en-US" altLang="zh-CN" sz="2000" b="1" spc="100" dirty="0">
                  <a:solidFill>
                    <a:schemeClr val="accent1"/>
                  </a:solidFill>
                  <a:latin typeface="微软雅黑" panose="020B0503020204020204" charset="-122"/>
                  <a:ea typeface="微软雅黑" panose="020B0503020204020204" charset="-122"/>
                  <a:cs typeface="微软雅黑" panose="020B0503020204020204" charset="-122"/>
                </a:rPr>
                <a:t>Step 2: </a:t>
              </a:r>
              <a:r>
                <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rPr>
                <a:t>成对比较</a:t>
              </a:r>
              <a:endPar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37" name="文本框 36"/>
            <p:cNvSpPr txBox="1"/>
            <p:nvPr>
              <p:custDataLst>
                <p:tags r:id="rId8"/>
              </p:custDataLst>
            </p:nvPr>
          </p:nvSpPr>
          <p:spPr>
            <a:xfrm>
              <a:off x="3570286" y="2500706"/>
              <a:ext cx="2160000" cy="3383811"/>
            </a:xfrm>
            <a:prstGeom prst="rect">
              <a:avLst/>
            </a:prstGeom>
            <a:noFill/>
          </p:spPr>
          <p:txBody>
            <a:bodyPr wrap="square" lIns="0" rtlCol="0">
              <a:normAutofit lnSpcReduction="10000"/>
            </a:bodyPr>
            <a:lstStyle/>
            <a:p>
              <a:pPr algn="l"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将A和B同时“喂”给大语言模型（LLM）。</a:t>
              </a:r>
              <a:endParaRPr lang="zh-CN" altLang="en-US" sz="2000" spc="100" dirty="0">
                <a:latin typeface="微软雅黑" panose="020B0503020204020204" charset="-122"/>
                <a:ea typeface="微软雅黑" panose="020B0503020204020204" charset="-122"/>
                <a:cs typeface="微软雅黑" panose="020B0503020204020204" charset="-122"/>
              </a:endParaRPr>
            </a:p>
            <a:p>
              <a:pPr algn="l" eaLnBrk="1">
                <a:lnSpc>
                  <a:spcPct val="150000"/>
                </a:lnSpc>
              </a:pPr>
              <a:endParaRPr lang="zh-CN" altLang="en-US" sz="2000" spc="100" dirty="0">
                <a:latin typeface="微软雅黑" panose="020B0503020204020204" charset="-122"/>
                <a:ea typeface="微软雅黑" panose="020B0503020204020204" charset="-122"/>
                <a:cs typeface="微软雅黑" panose="020B0503020204020204" charset="-122"/>
              </a:endParaRPr>
            </a:p>
            <a:p>
              <a:pPr algn="l"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向LLM提问：“A和B，哪一个更可能是有害的？”</a:t>
              </a:r>
              <a:endParaRPr lang="zh-CN" altLang="en-US" sz="2000" spc="100" dirty="0">
                <a:latin typeface="微软雅黑" panose="020B0503020204020204" charset="-122"/>
                <a:ea typeface="微软雅黑" panose="020B0503020204020204" charset="-122"/>
                <a:cs typeface="微软雅黑" panose="020B0503020204020204" charset="-122"/>
              </a:endParaRPr>
            </a:p>
          </p:txBody>
        </p:sp>
      </p:grpSp>
      <p:grpSp>
        <p:nvGrpSpPr>
          <p:cNvPr id="38" name="组合 37"/>
          <p:cNvGrpSpPr/>
          <p:nvPr>
            <p:custDataLst>
              <p:tags r:id="rId9"/>
            </p:custDataLst>
          </p:nvPr>
        </p:nvGrpSpPr>
        <p:grpSpPr>
          <a:xfrm>
            <a:off x="6461713" y="1518219"/>
            <a:ext cx="2160001" cy="4318673"/>
            <a:chOff x="6461713" y="1565844"/>
            <a:chExt cx="2160001" cy="4318673"/>
          </a:xfrm>
        </p:grpSpPr>
        <p:sp>
          <p:nvSpPr>
            <p:cNvPr id="39" name="矩形 38"/>
            <p:cNvSpPr/>
            <p:nvPr>
              <p:custDataLst>
                <p:tags r:id="rId10"/>
              </p:custDataLst>
            </p:nvPr>
          </p:nvSpPr>
          <p:spPr>
            <a:xfrm>
              <a:off x="6461713"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latin typeface="微软雅黑" panose="020B0503020204020204" charset="-122"/>
                <a:ea typeface="微软雅黑" panose="020B0503020204020204" charset="-122"/>
                <a:cs typeface="微软雅黑" panose="020B0503020204020204" charset="-122"/>
              </a:endParaRPr>
            </a:p>
          </p:txBody>
        </p:sp>
        <p:sp>
          <p:nvSpPr>
            <p:cNvPr id="40" name="文本框 39"/>
            <p:cNvSpPr txBox="1"/>
            <p:nvPr>
              <p:custDataLst>
                <p:tags r:id="rId11"/>
              </p:custDataLst>
            </p:nvPr>
          </p:nvSpPr>
          <p:spPr>
            <a:xfrm>
              <a:off x="6461713" y="1565844"/>
              <a:ext cx="2042160" cy="398780"/>
            </a:xfrm>
            <a:prstGeom prst="rect">
              <a:avLst/>
            </a:prstGeom>
            <a:noFill/>
          </p:spPr>
          <p:txBody>
            <a:bodyPr wrap="none" lIns="0" rtlCol="0">
              <a:spAutoFit/>
            </a:bodyPr>
            <a:lstStyle/>
            <a:p>
              <a:pPr algn="l" eaLnBrk="1"/>
              <a:r>
                <a:rPr lang="en-US" altLang="zh-CN" sz="2000" b="1" spc="100" dirty="0">
                  <a:solidFill>
                    <a:schemeClr val="accent1"/>
                  </a:solidFill>
                  <a:latin typeface="微软雅黑" panose="020B0503020204020204" charset="-122"/>
                  <a:ea typeface="微软雅黑" panose="020B0503020204020204" charset="-122"/>
                  <a:cs typeface="微软雅黑" panose="020B0503020204020204" charset="-122"/>
                </a:rPr>
                <a:t>Step 3: </a:t>
              </a:r>
              <a:r>
                <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rPr>
                <a:t>累积计分</a:t>
              </a:r>
              <a:endPar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41" name="文本框 40"/>
            <p:cNvSpPr txBox="1"/>
            <p:nvPr>
              <p:custDataLst>
                <p:tags r:id="rId12"/>
              </p:custDataLst>
            </p:nvPr>
          </p:nvSpPr>
          <p:spPr>
            <a:xfrm>
              <a:off x="6461714" y="2500706"/>
              <a:ext cx="2160000" cy="3383811"/>
            </a:xfrm>
            <a:prstGeom prst="rect">
              <a:avLst/>
            </a:prstGeom>
            <a:noFill/>
          </p:spPr>
          <p:txBody>
            <a:bodyPr wrap="square" lIns="0" rtlCol="0">
              <a:normAutofit/>
            </a:bodyPr>
            <a:lstStyle/>
            <a:p>
              <a:pPr algn="l"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LLM会给出判断（例如，B更有害）。被判断为“更有害”的内容，其“有害分数”+1。</a:t>
              </a:r>
              <a:endParaRPr lang="zh-CN" altLang="en-US" sz="2000" spc="100" dirty="0">
                <a:latin typeface="微软雅黑" panose="020B0503020204020204" charset="-122"/>
                <a:ea typeface="微软雅黑" panose="020B0503020204020204" charset="-122"/>
                <a:cs typeface="微软雅黑" panose="020B0503020204020204" charset="-122"/>
              </a:endParaRPr>
            </a:p>
          </p:txBody>
        </p:sp>
      </p:grpSp>
      <p:grpSp>
        <p:nvGrpSpPr>
          <p:cNvPr id="42" name="组合 41"/>
          <p:cNvGrpSpPr/>
          <p:nvPr>
            <p:custDataLst>
              <p:tags r:id="rId13"/>
            </p:custDataLst>
          </p:nvPr>
        </p:nvGrpSpPr>
        <p:grpSpPr>
          <a:xfrm>
            <a:off x="9353141" y="1518219"/>
            <a:ext cx="2160001" cy="4318673"/>
            <a:chOff x="9353141" y="1565844"/>
            <a:chExt cx="2160001" cy="4318673"/>
          </a:xfrm>
        </p:grpSpPr>
        <p:sp>
          <p:nvSpPr>
            <p:cNvPr id="43" name="矩形 42"/>
            <p:cNvSpPr/>
            <p:nvPr>
              <p:custDataLst>
                <p:tags r:id="rId14"/>
              </p:custDataLst>
            </p:nvPr>
          </p:nvSpPr>
          <p:spPr>
            <a:xfrm>
              <a:off x="9353141" y="2197330"/>
              <a:ext cx="720000" cy="7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a:endParaRPr lang="zh-CN" altLang="en-US">
                <a:latin typeface="微软雅黑" panose="020B0503020204020204" charset="-122"/>
                <a:ea typeface="微软雅黑" panose="020B0503020204020204" charset="-122"/>
                <a:cs typeface="微软雅黑" panose="020B0503020204020204" charset="-122"/>
              </a:endParaRPr>
            </a:p>
          </p:txBody>
        </p:sp>
        <p:sp>
          <p:nvSpPr>
            <p:cNvPr id="44" name="文本框 43"/>
            <p:cNvSpPr txBox="1"/>
            <p:nvPr>
              <p:custDataLst>
                <p:tags r:id="rId15"/>
              </p:custDataLst>
            </p:nvPr>
          </p:nvSpPr>
          <p:spPr>
            <a:xfrm>
              <a:off x="9353141" y="1565844"/>
              <a:ext cx="2042160" cy="398780"/>
            </a:xfrm>
            <a:prstGeom prst="rect">
              <a:avLst/>
            </a:prstGeom>
            <a:noFill/>
          </p:spPr>
          <p:txBody>
            <a:bodyPr wrap="none" lIns="0" rtlCol="0">
              <a:spAutoFit/>
            </a:bodyPr>
            <a:lstStyle/>
            <a:p>
              <a:pPr algn="l" eaLnBrk="1"/>
              <a:r>
                <a:rPr lang="en-US" altLang="zh-CN" sz="2000" b="1" spc="100" dirty="0">
                  <a:solidFill>
                    <a:schemeClr val="accent1"/>
                  </a:solidFill>
                  <a:latin typeface="微软雅黑" panose="020B0503020204020204" charset="-122"/>
                  <a:ea typeface="微软雅黑" panose="020B0503020204020204" charset="-122"/>
                  <a:cs typeface="微软雅黑" panose="020B0503020204020204" charset="-122"/>
                </a:rPr>
                <a:t>Step 4: </a:t>
              </a:r>
              <a:r>
                <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rPr>
                <a:t>最终重排</a:t>
              </a:r>
              <a:endParaRPr lang="zh-CN" altLang="en-US" sz="2000" b="1" spc="1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45" name="文本框 44"/>
            <p:cNvSpPr txBox="1"/>
            <p:nvPr>
              <p:custDataLst>
                <p:tags r:id="rId16"/>
              </p:custDataLst>
            </p:nvPr>
          </p:nvSpPr>
          <p:spPr>
            <a:xfrm>
              <a:off x="9353142" y="2500706"/>
              <a:ext cx="2160000" cy="3383811"/>
            </a:xfrm>
            <a:prstGeom prst="rect">
              <a:avLst/>
            </a:prstGeom>
            <a:noFill/>
          </p:spPr>
          <p:txBody>
            <a:bodyPr wrap="square" lIns="0" rtlCol="0">
              <a:normAutofit/>
            </a:bodyPr>
            <a:lstStyle/>
            <a:p>
              <a:pPr algn="just"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对列表中的所有内容对重复以上过程。</a:t>
              </a:r>
              <a:endParaRPr lang="zh-CN" altLang="en-US" sz="2000" spc="100" dirty="0">
                <a:latin typeface="微软雅黑" panose="020B0503020204020204" charset="-122"/>
                <a:ea typeface="微软雅黑" panose="020B0503020204020204" charset="-122"/>
                <a:cs typeface="微软雅黑" panose="020B0503020204020204" charset="-122"/>
              </a:endParaRPr>
            </a:p>
            <a:p>
              <a:pPr algn="just" eaLnBrk="1">
                <a:lnSpc>
                  <a:spcPct val="150000"/>
                </a:lnSpc>
              </a:pPr>
              <a:r>
                <a:rPr lang="zh-CN" altLang="en-US" sz="2000" spc="100" dirty="0">
                  <a:latin typeface="微软雅黑" panose="020B0503020204020204" charset="-122"/>
                  <a:ea typeface="微软雅黑" panose="020B0503020204020204" charset="-122"/>
                  <a:cs typeface="微软雅黑" panose="020B0503020204020204" charset="-122"/>
                </a:rPr>
                <a:t>根据最终的“有害分数”，从低到高重新排序整个列表。</a:t>
              </a:r>
              <a:endParaRPr lang="zh-CN" altLang="en-US" sz="2000" spc="100" dirty="0">
                <a:latin typeface="微软雅黑" panose="020B0503020204020204" charset="-122"/>
                <a:ea typeface="微软雅黑" panose="020B0503020204020204" charset="-122"/>
                <a:cs typeface="微软雅黑" panose="020B0503020204020204" charset="-122"/>
              </a:endParaRPr>
            </a:p>
          </p:txBody>
        </p:sp>
      </p:grpSp>
      <p:cxnSp>
        <p:nvCxnSpPr>
          <p:cNvPr id="46" name="直接连接符 45"/>
          <p:cNvCxnSpPr/>
          <p:nvPr>
            <p:custDataLst>
              <p:tags r:id="rId17"/>
            </p:custDataLst>
          </p:nvPr>
        </p:nvCxnSpPr>
        <p:spPr>
          <a:xfrm>
            <a:off x="3227985"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custDataLst>
              <p:tags r:id="rId18"/>
            </p:custDataLst>
          </p:nvPr>
        </p:nvCxnSpPr>
        <p:spPr>
          <a:xfrm>
            <a:off x="6091989"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custDataLst>
              <p:tags r:id="rId19"/>
            </p:custDataLst>
          </p:nvPr>
        </p:nvCxnSpPr>
        <p:spPr>
          <a:xfrm>
            <a:off x="8955992" y="1359278"/>
            <a:ext cx="0" cy="4320000"/>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ea typeface="微软雅黑" panose="020B0503020204020204" charset="-122"/>
                  <a:cs typeface="微软雅黑" panose="020B0503020204020204" charset="-122"/>
                </a:rPr>
                <a:t>3</a:t>
              </a:r>
              <a:endParaRPr lang="en-US" altLang="zh-CN" sz="4400" dirty="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en-US" altLang="zh-CN" sz="3600" b="1" spc="300" dirty="0" smtClean="0">
                  <a:latin typeface="微软雅黑" panose="020B0503020204020204" charset="-122"/>
                  <a:ea typeface="微软雅黑" panose="020B0503020204020204" charset="-122"/>
                  <a:cs typeface="微软雅黑" panose="020B0503020204020204" charset="-122"/>
                </a:rPr>
                <a:t> </a:t>
              </a:r>
              <a:r>
                <a:rPr lang="zh-CN" altLang="en-US" sz="3600" b="1" spc="300" dirty="0" smtClean="0">
                  <a:latin typeface="微软雅黑" panose="020B0503020204020204" charset="-122"/>
                  <a:ea typeface="微软雅黑" panose="020B0503020204020204" charset="-122"/>
                  <a:cs typeface="微软雅黑" panose="020B0503020204020204" charset="-122"/>
                </a:rPr>
                <a:t>技术实现</a:t>
              </a:r>
              <a:endParaRPr lang="zh-CN" altLang="en-US" sz="36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完整技术方案</a:t>
            </a:r>
            <a:endParaRPr lang="zh-CN" altLang="en-US" dirty="0"/>
          </a:p>
        </p:txBody>
      </p:sp>
      <p:sp>
        <p:nvSpPr>
          <p:cNvPr id="32" name="矩形 31"/>
          <p:cNvSpPr/>
          <p:nvPr>
            <p:custDataLst>
              <p:tags r:id="rId1"/>
            </p:custDataLst>
          </p:nvPr>
        </p:nvSpPr>
        <p:spPr>
          <a:xfrm>
            <a:off x="829851" y="1229870"/>
            <a:ext cx="5195669"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3" name="矩形 32"/>
          <p:cNvSpPr/>
          <p:nvPr>
            <p:custDataLst>
              <p:tags r:id="rId2"/>
            </p:custDataLst>
          </p:nvPr>
        </p:nvSpPr>
        <p:spPr>
          <a:xfrm>
            <a:off x="829850" y="3598525"/>
            <a:ext cx="5195670"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4" name="矩形 33"/>
          <p:cNvSpPr/>
          <p:nvPr>
            <p:custDataLst>
              <p:tags r:id="rId3"/>
            </p:custDataLst>
          </p:nvPr>
        </p:nvSpPr>
        <p:spPr>
          <a:xfrm>
            <a:off x="6182079" y="1236220"/>
            <a:ext cx="5195669"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5" name="矩形 34"/>
          <p:cNvSpPr/>
          <p:nvPr>
            <p:custDataLst>
              <p:tags r:id="rId4"/>
            </p:custDataLst>
          </p:nvPr>
        </p:nvSpPr>
        <p:spPr>
          <a:xfrm>
            <a:off x="6182079" y="3598525"/>
            <a:ext cx="5195668" cy="2232000"/>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6" name="文本框 35"/>
          <p:cNvSpPr txBox="1"/>
          <p:nvPr>
            <p:custDataLst>
              <p:tags r:id="rId5"/>
            </p:custDataLst>
          </p:nvPr>
        </p:nvSpPr>
        <p:spPr>
          <a:xfrm>
            <a:off x="1677040" y="1378673"/>
            <a:ext cx="3500020" cy="706755"/>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rPr>
              <a:t>实现方式</a:t>
            </a:r>
            <a:endPar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endParaRPr>
          </a:p>
        </p:txBody>
      </p:sp>
      <p:sp>
        <p:nvSpPr>
          <p:cNvPr id="37" name="文本框 36"/>
          <p:cNvSpPr txBox="1"/>
          <p:nvPr>
            <p:custDataLst>
              <p:tags r:id="rId6"/>
            </p:custDataLst>
          </p:nvPr>
        </p:nvSpPr>
        <p:spPr>
          <a:xfrm>
            <a:off x="1677040" y="3768190"/>
            <a:ext cx="3499200" cy="706755"/>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rPr>
              <a:t>实验数据</a:t>
            </a:r>
            <a:endPar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endParaRPr>
          </a:p>
        </p:txBody>
      </p:sp>
      <p:sp>
        <p:nvSpPr>
          <p:cNvPr id="38" name="文本框 37"/>
          <p:cNvSpPr txBox="1"/>
          <p:nvPr>
            <p:custDataLst>
              <p:tags r:id="rId7"/>
            </p:custDataLst>
          </p:nvPr>
        </p:nvSpPr>
        <p:spPr>
          <a:xfrm>
            <a:off x="7030313" y="1398993"/>
            <a:ext cx="3499200" cy="706755"/>
          </a:xfrm>
          <a:prstGeom prst="rect">
            <a:avLst/>
          </a:prstGeom>
          <a:noFill/>
        </p:spPr>
        <p:txBody>
          <a:bodyPr wrap="square" rtlCol="0">
            <a:spAutoFit/>
          </a:bodyPr>
          <a:lstStyle/>
          <a:p>
            <a:pPr algn="ctr" eaLnBrk="1" fontAlgn="auto" hangingPunct="1">
              <a:spcBef>
                <a:spcPts val="0"/>
              </a:spcBef>
              <a:spcAft>
                <a:spcPts val="0"/>
              </a:spcAft>
            </a:pPr>
            <a:r>
              <a:rPr lang="en-US" altLang="zh-CN" sz="4000" b="1" spc="300" dirty="0">
                <a:solidFill>
                  <a:schemeClr val="accent4"/>
                </a:solidFill>
                <a:latin typeface="微软雅黑" panose="020B0503020204020204" charset="-122"/>
                <a:ea typeface="微软雅黑" panose="020B0503020204020204" charset="-122"/>
                <a:cs typeface="微软雅黑" panose="020B0503020204020204" charset="-122"/>
              </a:rPr>
              <a:t>Baseline</a:t>
            </a:r>
            <a:endParaRPr lang="en-US" altLang="zh-CN" sz="4000" b="1" spc="300" dirty="0">
              <a:solidFill>
                <a:schemeClr val="accent4"/>
              </a:solidFill>
              <a:latin typeface="微软雅黑" panose="020B0503020204020204" charset="-122"/>
              <a:ea typeface="微软雅黑" panose="020B0503020204020204" charset="-122"/>
              <a:cs typeface="微软雅黑" panose="020B0503020204020204" charset="-122"/>
            </a:endParaRPr>
          </a:p>
        </p:txBody>
      </p:sp>
      <p:sp>
        <p:nvSpPr>
          <p:cNvPr id="39" name="文本框 38"/>
          <p:cNvSpPr txBox="1"/>
          <p:nvPr>
            <p:custDataLst>
              <p:tags r:id="rId8"/>
            </p:custDataLst>
          </p:nvPr>
        </p:nvSpPr>
        <p:spPr>
          <a:xfrm>
            <a:off x="7030313" y="3784325"/>
            <a:ext cx="3499200" cy="706755"/>
          </a:xfrm>
          <a:prstGeom prst="rect">
            <a:avLst/>
          </a:prstGeom>
          <a:noFill/>
        </p:spPr>
        <p:txBody>
          <a:bodyPr wrap="square" rtlCol="0">
            <a:spAutoFit/>
          </a:bodyPr>
          <a:lstStyle/>
          <a:p>
            <a:pPr algn="ctr" eaLnBrk="1" fontAlgn="auto" hangingPunct="1">
              <a:spcBef>
                <a:spcPts val="0"/>
              </a:spcBef>
              <a:spcAft>
                <a:spcPts val="0"/>
              </a:spcAft>
            </a:pPr>
            <a:r>
              <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rPr>
              <a:t>评价指标</a:t>
            </a:r>
            <a:endParaRPr lang="zh-CN" altLang="en-US" sz="4000" b="1" spc="300" dirty="0">
              <a:solidFill>
                <a:schemeClr val="accent4"/>
              </a:solidFill>
              <a:latin typeface="微软雅黑" panose="020B0503020204020204" charset="-122"/>
              <a:ea typeface="微软雅黑" panose="020B0503020204020204" charset="-122"/>
              <a:cs typeface="微软雅黑" panose="020B0503020204020204" charset="-122"/>
            </a:endParaRPr>
          </a:p>
        </p:txBody>
      </p:sp>
      <p:sp>
        <p:nvSpPr>
          <p:cNvPr id="40" name="文本框 39"/>
          <p:cNvSpPr txBox="1"/>
          <p:nvPr>
            <p:custDataLst>
              <p:tags r:id="rId9"/>
            </p:custDataLst>
          </p:nvPr>
        </p:nvSpPr>
        <p:spPr>
          <a:xfrm>
            <a:off x="1199262" y="2223261"/>
            <a:ext cx="4480435" cy="95948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LLM: </a:t>
            </a:r>
            <a:r>
              <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零样本</a:t>
            </a:r>
            <a:endPar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LLM: </a:t>
            </a:r>
            <a:r>
              <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零样本</a:t>
            </a: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提示词</a:t>
            </a:r>
            <a:endPar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LLM: </a:t>
            </a:r>
            <a:r>
              <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小样本</a:t>
            </a: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情境学习</a:t>
            </a:r>
            <a:endParaRPr lang="zh-CN" altLang="en-US"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41" name="文本框 40"/>
          <p:cNvSpPr txBox="1"/>
          <p:nvPr>
            <p:custDataLst>
              <p:tags r:id="rId10"/>
            </p:custDataLst>
          </p:nvPr>
        </p:nvSpPr>
        <p:spPr>
          <a:xfrm>
            <a:off x="1075055" y="4566285"/>
            <a:ext cx="4604385" cy="83820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YouTube </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有害视频数据集（</a:t>
            </a: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6</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种有害内容）</a:t>
            </a:r>
            <a:endPar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Jigsaw Toxicity </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数据集（多语言有毒评论）</a:t>
            </a:r>
            <a:endPar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D-Lab Hate Speech </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数据集（仇恨言论）</a:t>
            </a:r>
            <a:endPar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42" name="文本框 41"/>
          <p:cNvSpPr txBox="1"/>
          <p:nvPr>
            <p:custDataLst>
              <p:tags r:id="rId11"/>
            </p:custDataLst>
          </p:nvPr>
        </p:nvSpPr>
        <p:spPr>
          <a:xfrm>
            <a:off x="6805651" y="2362961"/>
            <a:ext cx="4480435" cy="63944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Google Perspective API</a:t>
            </a:r>
            <a:endPar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Open AI Moderation API</a:t>
            </a:r>
            <a:endParaRPr lang="en-US" altLang="zh-CN" sz="1600"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43" name="文本框 42"/>
          <p:cNvSpPr txBox="1"/>
          <p:nvPr>
            <p:custDataLst>
              <p:tags r:id="rId12"/>
            </p:custDataLst>
          </p:nvPr>
        </p:nvSpPr>
        <p:spPr>
          <a:xfrm>
            <a:off x="6480532" y="4566422"/>
            <a:ext cx="4480435" cy="83820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TP-k</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：前</a:t>
            </a: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k</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个推荐中无害内容比例</a:t>
            </a:r>
            <a:endPar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PPk</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：遇到第</a:t>
            </a: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k</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个有害内容前的浏览内容比例</a:t>
            </a:r>
            <a:endPar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eaLnBrk="1" fontAlgn="auto" hangingPunct="1">
              <a:spcBef>
                <a:spcPts val="0"/>
              </a:spcBef>
              <a:spcAft>
                <a:spcPts val="0"/>
              </a:spcAft>
            </a:pPr>
            <a:r>
              <a:rPr lang="en-US" altLang="zh-CN"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EWN</a:t>
            </a:r>
            <a:r>
              <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：综合加权安全性得分</a:t>
            </a:r>
            <a:endParaRPr lang="zh-CN" altLang="en-US" b="1"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grpSp>
        <p:nvGrpSpPr>
          <p:cNvPr id="44" name="组合 43"/>
          <p:cNvGrpSpPr/>
          <p:nvPr>
            <p:custDataLst>
              <p:tags r:id="rId13"/>
            </p:custDataLst>
          </p:nvPr>
        </p:nvGrpSpPr>
        <p:grpSpPr>
          <a:xfrm>
            <a:off x="10818521" y="3722761"/>
            <a:ext cx="468000" cy="468000"/>
            <a:chOff x="568325" y="5118109"/>
            <a:chExt cx="479425" cy="479426"/>
          </a:xfrm>
          <a:solidFill>
            <a:schemeClr val="accent4"/>
          </a:solidFill>
        </p:grpSpPr>
        <p:sp>
          <p:nvSpPr>
            <p:cNvPr id="53" name="Freeform 48"/>
            <p:cNvSpPr>
              <a:spLocks noEditPoints="1"/>
            </p:cNvSpPr>
            <p:nvPr>
              <p:custDataLst>
                <p:tags r:id="rId14"/>
              </p:custDataLst>
            </p:nvPr>
          </p:nvSpPr>
          <p:spPr bwMode="auto">
            <a:xfrm>
              <a:off x="568325" y="5118109"/>
              <a:ext cx="479425" cy="479426"/>
            </a:xfrm>
            <a:custGeom>
              <a:avLst/>
              <a:gdLst>
                <a:gd name="T0" fmla="*/ 116 w 128"/>
                <a:gd name="T1" fmla="*/ 77 h 128"/>
                <a:gd name="T2" fmla="*/ 128 w 128"/>
                <a:gd name="T3" fmla="*/ 50 h 128"/>
                <a:gd name="T4" fmla="*/ 116 w 128"/>
                <a:gd name="T5" fmla="*/ 49 h 128"/>
                <a:gd name="T6" fmla="*/ 111 w 128"/>
                <a:gd name="T7" fmla="*/ 36 h 128"/>
                <a:gd name="T8" fmla="*/ 100 w 128"/>
                <a:gd name="T9" fmla="*/ 9 h 128"/>
                <a:gd name="T10" fmla="*/ 91 w 128"/>
                <a:gd name="T11" fmla="*/ 16 h 128"/>
                <a:gd name="T12" fmla="*/ 77 w 128"/>
                <a:gd name="T13" fmla="*/ 11 h 128"/>
                <a:gd name="T14" fmla="*/ 51 w 128"/>
                <a:gd name="T15" fmla="*/ 0 h 128"/>
                <a:gd name="T16" fmla="*/ 50 w 128"/>
                <a:gd name="T17" fmla="*/ 11 h 128"/>
                <a:gd name="T18" fmla="*/ 36 w 128"/>
                <a:gd name="T19" fmla="*/ 17 h 128"/>
                <a:gd name="T20" fmla="*/ 9 w 128"/>
                <a:gd name="T21" fmla="*/ 28 h 128"/>
                <a:gd name="T22" fmla="*/ 17 w 128"/>
                <a:gd name="T23" fmla="*/ 37 h 128"/>
                <a:gd name="T24" fmla="*/ 11 w 128"/>
                <a:gd name="T25" fmla="*/ 50 h 128"/>
                <a:gd name="T26" fmla="*/ 0 w 128"/>
                <a:gd name="T27" fmla="*/ 77 h 128"/>
                <a:gd name="T28" fmla="*/ 12 w 128"/>
                <a:gd name="T29" fmla="*/ 78 h 128"/>
                <a:gd name="T30" fmla="*/ 17 w 128"/>
                <a:gd name="T31" fmla="*/ 91 h 128"/>
                <a:gd name="T32" fmla="*/ 28 w 128"/>
                <a:gd name="T33" fmla="*/ 118 h 128"/>
                <a:gd name="T34" fmla="*/ 37 w 128"/>
                <a:gd name="T35" fmla="*/ 111 h 128"/>
                <a:gd name="T36" fmla="*/ 51 w 128"/>
                <a:gd name="T37" fmla="*/ 116 h 128"/>
                <a:gd name="T38" fmla="*/ 77 w 128"/>
                <a:gd name="T39" fmla="*/ 128 h 128"/>
                <a:gd name="T40" fmla="*/ 78 w 128"/>
                <a:gd name="T41" fmla="*/ 116 h 128"/>
                <a:gd name="T42" fmla="*/ 92 w 128"/>
                <a:gd name="T43" fmla="*/ 110 h 128"/>
                <a:gd name="T44" fmla="*/ 119 w 128"/>
                <a:gd name="T45" fmla="*/ 99 h 128"/>
                <a:gd name="T46" fmla="*/ 111 w 128"/>
                <a:gd name="T47" fmla="*/ 90 h 128"/>
                <a:gd name="T48" fmla="*/ 112 w 128"/>
                <a:gd name="T49" fmla="*/ 99 h 128"/>
                <a:gd name="T50" fmla="*/ 92 w 128"/>
                <a:gd name="T51" fmla="*/ 105 h 128"/>
                <a:gd name="T52" fmla="*/ 77 w 128"/>
                <a:gd name="T53" fmla="*/ 111 h 128"/>
                <a:gd name="T54" fmla="*/ 73 w 128"/>
                <a:gd name="T55" fmla="*/ 123 h 128"/>
                <a:gd name="T56" fmla="*/ 55 w 128"/>
                <a:gd name="T57" fmla="*/ 113 h 128"/>
                <a:gd name="T58" fmla="*/ 40 w 128"/>
                <a:gd name="T59" fmla="*/ 107 h 128"/>
                <a:gd name="T60" fmla="*/ 28 w 128"/>
                <a:gd name="T61" fmla="*/ 112 h 128"/>
                <a:gd name="T62" fmla="*/ 23 w 128"/>
                <a:gd name="T63" fmla="*/ 92 h 128"/>
                <a:gd name="T64" fmla="*/ 16 w 128"/>
                <a:gd name="T65" fmla="*/ 77 h 128"/>
                <a:gd name="T66" fmla="*/ 5 w 128"/>
                <a:gd name="T67" fmla="*/ 72 h 128"/>
                <a:gd name="T68" fmla="*/ 15 w 128"/>
                <a:gd name="T69" fmla="*/ 55 h 128"/>
                <a:gd name="T70" fmla="*/ 21 w 128"/>
                <a:gd name="T71" fmla="*/ 39 h 128"/>
                <a:gd name="T72" fmla="*/ 16 w 128"/>
                <a:gd name="T73" fmla="*/ 28 h 128"/>
                <a:gd name="T74" fmla="*/ 36 w 128"/>
                <a:gd name="T75" fmla="*/ 23 h 128"/>
                <a:gd name="T76" fmla="*/ 51 w 128"/>
                <a:gd name="T77" fmla="*/ 16 h 128"/>
                <a:gd name="T78" fmla="*/ 55 w 128"/>
                <a:gd name="T79" fmla="*/ 4 h 128"/>
                <a:gd name="T80" fmla="*/ 73 w 128"/>
                <a:gd name="T81" fmla="*/ 15 h 128"/>
                <a:gd name="T82" fmla="*/ 88 w 128"/>
                <a:gd name="T83" fmla="*/ 20 h 128"/>
                <a:gd name="T84" fmla="*/ 100 w 128"/>
                <a:gd name="T85" fmla="*/ 15 h 128"/>
                <a:gd name="T86" fmla="*/ 105 w 128"/>
                <a:gd name="T87" fmla="*/ 35 h 128"/>
                <a:gd name="T88" fmla="*/ 112 w 128"/>
                <a:gd name="T89" fmla="*/ 50 h 128"/>
                <a:gd name="T90" fmla="*/ 123 w 128"/>
                <a:gd name="T91" fmla="*/ 55 h 128"/>
                <a:gd name="T92" fmla="*/ 113 w 128"/>
                <a:gd name="T93" fmla="*/ 72 h 128"/>
                <a:gd name="T94" fmla="*/ 107 w 128"/>
                <a:gd name="T95" fmla="*/ 88 h 128"/>
                <a:gd name="T96" fmla="*/ 112 w 128"/>
                <a:gd name="T97" fmla="*/ 9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128">
                  <a:moveTo>
                    <a:pt x="116" y="78"/>
                  </a:moveTo>
                  <a:cubicBezTo>
                    <a:pt x="116" y="77"/>
                    <a:pt x="116" y="77"/>
                    <a:pt x="116" y="77"/>
                  </a:cubicBezTo>
                  <a:cubicBezTo>
                    <a:pt x="128" y="77"/>
                    <a:pt x="128" y="77"/>
                    <a:pt x="128" y="77"/>
                  </a:cubicBezTo>
                  <a:cubicBezTo>
                    <a:pt x="128" y="50"/>
                    <a:pt x="128" y="50"/>
                    <a:pt x="128" y="50"/>
                  </a:cubicBezTo>
                  <a:cubicBezTo>
                    <a:pt x="116" y="50"/>
                    <a:pt x="116" y="50"/>
                    <a:pt x="116" y="50"/>
                  </a:cubicBezTo>
                  <a:cubicBezTo>
                    <a:pt x="116" y="49"/>
                    <a:pt x="116" y="49"/>
                    <a:pt x="116" y="49"/>
                  </a:cubicBezTo>
                  <a:cubicBezTo>
                    <a:pt x="115" y="45"/>
                    <a:pt x="113" y="41"/>
                    <a:pt x="111" y="37"/>
                  </a:cubicBezTo>
                  <a:cubicBezTo>
                    <a:pt x="111" y="36"/>
                    <a:pt x="111" y="36"/>
                    <a:pt x="111" y="36"/>
                  </a:cubicBezTo>
                  <a:cubicBezTo>
                    <a:pt x="119" y="28"/>
                    <a:pt x="119" y="28"/>
                    <a:pt x="119" y="28"/>
                  </a:cubicBezTo>
                  <a:cubicBezTo>
                    <a:pt x="100" y="9"/>
                    <a:pt x="100" y="9"/>
                    <a:pt x="100" y="9"/>
                  </a:cubicBezTo>
                  <a:cubicBezTo>
                    <a:pt x="92" y="17"/>
                    <a:pt x="92" y="17"/>
                    <a:pt x="92" y="17"/>
                  </a:cubicBezTo>
                  <a:cubicBezTo>
                    <a:pt x="91" y="16"/>
                    <a:pt x="91" y="16"/>
                    <a:pt x="91" y="16"/>
                  </a:cubicBezTo>
                  <a:cubicBezTo>
                    <a:pt x="87" y="14"/>
                    <a:pt x="83" y="13"/>
                    <a:pt x="78" y="11"/>
                  </a:cubicBezTo>
                  <a:cubicBezTo>
                    <a:pt x="77" y="11"/>
                    <a:pt x="77" y="11"/>
                    <a:pt x="77" y="11"/>
                  </a:cubicBezTo>
                  <a:cubicBezTo>
                    <a:pt x="77" y="0"/>
                    <a:pt x="77" y="0"/>
                    <a:pt x="77" y="0"/>
                  </a:cubicBezTo>
                  <a:cubicBezTo>
                    <a:pt x="51" y="0"/>
                    <a:pt x="51" y="0"/>
                    <a:pt x="51" y="0"/>
                  </a:cubicBezTo>
                  <a:cubicBezTo>
                    <a:pt x="51" y="11"/>
                    <a:pt x="51" y="11"/>
                    <a:pt x="51" y="11"/>
                  </a:cubicBezTo>
                  <a:cubicBezTo>
                    <a:pt x="50" y="11"/>
                    <a:pt x="50" y="11"/>
                    <a:pt x="50" y="11"/>
                  </a:cubicBezTo>
                  <a:cubicBezTo>
                    <a:pt x="45" y="13"/>
                    <a:pt x="41" y="14"/>
                    <a:pt x="37" y="16"/>
                  </a:cubicBezTo>
                  <a:cubicBezTo>
                    <a:pt x="36" y="17"/>
                    <a:pt x="36" y="17"/>
                    <a:pt x="36" y="17"/>
                  </a:cubicBezTo>
                  <a:cubicBezTo>
                    <a:pt x="28" y="9"/>
                    <a:pt x="28" y="9"/>
                    <a:pt x="28" y="9"/>
                  </a:cubicBezTo>
                  <a:cubicBezTo>
                    <a:pt x="9" y="28"/>
                    <a:pt x="9" y="28"/>
                    <a:pt x="9" y="28"/>
                  </a:cubicBezTo>
                  <a:cubicBezTo>
                    <a:pt x="17" y="36"/>
                    <a:pt x="17" y="36"/>
                    <a:pt x="17" y="36"/>
                  </a:cubicBezTo>
                  <a:cubicBezTo>
                    <a:pt x="17" y="37"/>
                    <a:pt x="17" y="37"/>
                    <a:pt x="17" y="37"/>
                  </a:cubicBezTo>
                  <a:cubicBezTo>
                    <a:pt x="15" y="41"/>
                    <a:pt x="13" y="45"/>
                    <a:pt x="12" y="49"/>
                  </a:cubicBezTo>
                  <a:cubicBezTo>
                    <a:pt x="11" y="50"/>
                    <a:pt x="11" y="50"/>
                    <a:pt x="11" y="50"/>
                  </a:cubicBezTo>
                  <a:cubicBezTo>
                    <a:pt x="0" y="50"/>
                    <a:pt x="0" y="50"/>
                    <a:pt x="0" y="50"/>
                  </a:cubicBezTo>
                  <a:cubicBezTo>
                    <a:pt x="0" y="77"/>
                    <a:pt x="0" y="77"/>
                    <a:pt x="0" y="77"/>
                  </a:cubicBezTo>
                  <a:cubicBezTo>
                    <a:pt x="11" y="77"/>
                    <a:pt x="11" y="77"/>
                    <a:pt x="11" y="77"/>
                  </a:cubicBezTo>
                  <a:cubicBezTo>
                    <a:pt x="12" y="78"/>
                    <a:pt x="12" y="78"/>
                    <a:pt x="12" y="78"/>
                  </a:cubicBezTo>
                  <a:cubicBezTo>
                    <a:pt x="13" y="82"/>
                    <a:pt x="15" y="86"/>
                    <a:pt x="17" y="90"/>
                  </a:cubicBezTo>
                  <a:cubicBezTo>
                    <a:pt x="17" y="91"/>
                    <a:pt x="17" y="91"/>
                    <a:pt x="17" y="91"/>
                  </a:cubicBezTo>
                  <a:cubicBezTo>
                    <a:pt x="9" y="99"/>
                    <a:pt x="9" y="99"/>
                    <a:pt x="9" y="99"/>
                  </a:cubicBezTo>
                  <a:cubicBezTo>
                    <a:pt x="28" y="118"/>
                    <a:pt x="28" y="118"/>
                    <a:pt x="28" y="118"/>
                  </a:cubicBezTo>
                  <a:cubicBezTo>
                    <a:pt x="36" y="110"/>
                    <a:pt x="36" y="110"/>
                    <a:pt x="36" y="110"/>
                  </a:cubicBezTo>
                  <a:cubicBezTo>
                    <a:pt x="37" y="111"/>
                    <a:pt x="37" y="111"/>
                    <a:pt x="37" y="111"/>
                  </a:cubicBezTo>
                  <a:cubicBezTo>
                    <a:pt x="41" y="113"/>
                    <a:pt x="45" y="115"/>
                    <a:pt x="50" y="116"/>
                  </a:cubicBezTo>
                  <a:cubicBezTo>
                    <a:pt x="51" y="116"/>
                    <a:pt x="51" y="116"/>
                    <a:pt x="51" y="116"/>
                  </a:cubicBezTo>
                  <a:cubicBezTo>
                    <a:pt x="51" y="128"/>
                    <a:pt x="51" y="128"/>
                    <a:pt x="51" y="128"/>
                  </a:cubicBezTo>
                  <a:cubicBezTo>
                    <a:pt x="77" y="128"/>
                    <a:pt x="77" y="128"/>
                    <a:pt x="77" y="128"/>
                  </a:cubicBezTo>
                  <a:cubicBezTo>
                    <a:pt x="77" y="116"/>
                    <a:pt x="77" y="116"/>
                    <a:pt x="77" y="116"/>
                  </a:cubicBezTo>
                  <a:cubicBezTo>
                    <a:pt x="78" y="116"/>
                    <a:pt x="78" y="116"/>
                    <a:pt x="78" y="116"/>
                  </a:cubicBezTo>
                  <a:cubicBezTo>
                    <a:pt x="83" y="115"/>
                    <a:pt x="87" y="113"/>
                    <a:pt x="91" y="111"/>
                  </a:cubicBezTo>
                  <a:cubicBezTo>
                    <a:pt x="92" y="110"/>
                    <a:pt x="92" y="110"/>
                    <a:pt x="92" y="110"/>
                  </a:cubicBezTo>
                  <a:cubicBezTo>
                    <a:pt x="100" y="118"/>
                    <a:pt x="100" y="118"/>
                    <a:pt x="100" y="118"/>
                  </a:cubicBezTo>
                  <a:cubicBezTo>
                    <a:pt x="119" y="99"/>
                    <a:pt x="119" y="99"/>
                    <a:pt x="119" y="99"/>
                  </a:cubicBezTo>
                  <a:cubicBezTo>
                    <a:pt x="111" y="91"/>
                    <a:pt x="111" y="91"/>
                    <a:pt x="111" y="91"/>
                  </a:cubicBezTo>
                  <a:cubicBezTo>
                    <a:pt x="111" y="90"/>
                    <a:pt x="111" y="90"/>
                    <a:pt x="111" y="90"/>
                  </a:cubicBezTo>
                  <a:cubicBezTo>
                    <a:pt x="113" y="86"/>
                    <a:pt x="115" y="82"/>
                    <a:pt x="116" y="78"/>
                  </a:cubicBezTo>
                  <a:close/>
                  <a:moveTo>
                    <a:pt x="112" y="99"/>
                  </a:moveTo>
                  <a:cubicBezTo>
                    <a:pt x="100" y="112"/>
                    <a:pt x="100" y="112"/>
                    <a:pt x="100" y="112"/>
                  </a:cubicBezTo>
                  <a:cubicBezTo>
                    <a:pt x="92" y="105"/>
                    <a:pt x="92" y="105"/>
                    <a:pt x="92" y="105"/>
                  </a:cubicBezTo>
                  <a:cubicBezTo>
                    <a:pt x="88" y="107"/>
                    <a:pt x="88" y="107"/>
                    <a:pt x="88" y="107"/>
                  </a:cubicBezTo>
                  <a:cubicBezTo>
                    <a:pt x="85" y="109"/>
                    <a:pt x="81" y="110"/>
                    <a:pt x="77" y="111"/>
                  </a:cubicBezTo>
                  <a:cubicBezTo>
                    <a:pt x="73" y="113"/>
                    <a:pt x="73" y="113"/>
                    <a:pt x="73" y="113"/>
                  </a:cubicBezTo>
                  <a:cubicBezTo>
                    <a:pt x="73" y="123"/>
                    <a:pt x="73" y="123"/>
                    <a:pt x="73" y="123"/>
                  </a:cubicBezTo>
                  <a:cubicBezTo>
                    <a:pt x="55" y="123"/>
                    <a:pt x="55" y="123"/>
                    <a:pt x="55" y="123"/>
                  </a:cubicBezTo>
                  <a:cubicBezTo>
                    <a:pt x="55" y="113"/>
                    <a:pt x="55" y="113"/>
                    <a:pt x="55" y="113"/>
                  </a:cubicBezTo>
                  <a:cubicBezTo>
                    <a:pt x="51" y="111"/>
                    <a:pt x="51" y="111"/>
                    <a:pt x="51" y="111"/>
                  </a:cubicBezTo>
                  <a:cubicBezTo>
                    <a:pt x="47" y="110"/>
                    <a:pt x="43" y="109"/>
                    <a:pt x="40" y="107"/>
                  </a:cubicBezTo>
                  <a:cubicBezTo>
                    <a:pt x="36" y="105"/>
                    <a:pt x="36" y="105"/>
                    <a:pt x="36" y="105"/>
                  </a:cubicBezTo>
                  <a:cubicBezTo>
                    <a:pt x="28" y="112"/>
                    <a:pt x="28" y="112"/>
                    <a:pt x="28" y="112"/>
                  </a:cubicBezTo>
                  <a:cubicBezTo>
                    <a:pt x="16" y="99"/>
                    <a:pt x="16" y="99"/>
                    <a:pt x="16" y="99"/>
                  </a:cubicBezTo>
                  <a:cubicBezTo>
                    <a:pt x="23" y="92"/>
                    <a:pt x="23" y="92"/>
                    <a:pt x="23" y="92"/>
                  </a:cubicBezTo>
                  <a:cubicBezTo>
                    <a:pt x="21" y="88"/>
                    <a:pt x="21" y="88"/>
                    <a:pt x="21" y="88"/>
                  </a:cubicBezTo>
                  <a:cubicBezTo>
                    <a:pt x="19" y="85"/>
                    <a:pt x="17" y="81"/>
                    <a:pt x="16" y="77"/>
                  </a:cubicBezTo>
                  <a:cubicBezTo>
                    <a:pt x="15" y="72"/>
                    <a:pt x="15" y="72"/>
                    <a:pt x="15" y="72"/>
                  </a:cubicBezTo>
                  <a:cubicBezTo>
                    <a:pt x="5" y="72"/>
                    <a:pt x="5" y="72"/>
                    <a:pt x="5" y="72"/>
                  </a:cubicBezTo>
                  <a:cubicBezTo>
                    <a:pt x="5" y="55"/>
                    <a:pt x="5" y="55"/>
                    <a:pt x="5" y="55"/>
                  </a:cubicBezTo>
                  <a:cubicBezTo>
                    <a:pt x="15" y="55"/>
                    <a:pt x="15" y="55"/>
                    <a:pt x="15" y="55"/>
                  </a:cubicBezTo>
                  <a:cubicBezTo>
                    <a:pt x="16" y="50"/>
                    <a:pt x="16" y="50"/>
                    <a:pt x="16" y="50"/>
                  </a:cubicBezTo>
                  <a:cubicBezTo>
                    <a:pt x="17" y="46"/>
                    <a:pt x="19" y="43"/>
                    <a:pt x="21" y="39"/>
                  </a:cubicBezTo>
                  <a:cubicBezTo>
                    <a:pt x="23" y="35"/>
                    <a:pt x="23" y="35"/>
                    <a:pt x="23" y="35"/>
                  </a:cubicBezTo>
                  <a:cubicBezTo>
                    <a:pt x="16" y="28"/>
                    <a:pt x="16" y="28"/>
                    <a:pt x="16" y="28"/>
                  </a:cubicBezTo>
                  <a:cubicBezTo>
                    <a:pt x="28" y="15"/>
                    <a:pt x="28" y="15"/>
                    <a:pt x="28" y="15"/>
                  </a:cubicBezTo>
                  <a:cubicBezTo>
                    <a:pt x="36" y="23"/>
                    <a:pt x="36" y="23"/>
                    <a:pt x="36" y="23"/>
                  </a:cubicBezTo>
                  <a:cubicBezTo>
                    <a:pt x="40" y="20"/>
                    <a:pt x="40" y="20"/>
                    <a:pt x="40" y="20"/>
                  </a:cubicBezTo>
                  <a:cubicBezTo>
                    <a:pt x="43" y="18"/>
                    <a:pt x="47" y="17"/>
                    <a:pt x="51" y="16"/>
                  </a:cubicBezTo>
                  <a:cubicBezTo>
                    <a:pt x="55" y="15"/>
                    <a:pt x="55" y="15"/>
                    <a:pt x="55" y="15"/>
                  </a:cubicBezTo>
                  <a:cubicBezTo>
                    <a:pt x="55" y="4"/>
                    <a:pt x="55" y="4"/>
                    <a:pt x="55" y="4"/>
                  </a:cubicBezTo>
                  <a:cubicBezTo>
                    <a:pt x="73" y="4"/>
                    <a:pt x="73" y="4"/>
                    <a:pt x="73" y="4"/>
                  </a:cubicBezTo>
                  <a:cubicBezTo>
                    <a:pt x="73" y="15"/>
                    <a:pt x="73" y="15"/>
                    <a:pt x="73" y="15"/>
                  </a:cubicBezTo>
                  <a:cubicBezTo>
                    <a:pt x="77" y="16"/>
                    <a:pt x="77" y="16"/>
                    <a:pt x="77" y="16"/>
                  </a:cubicBezTo>
                  <a:cubicBezTo>
                    <a:pt x="81" y="17"/>
                    <a:pt x="85" y="18"/>
                    <a:pt x="88" y="20"/>
                  </a:cubicBezTo>
                  <a:cubicBezTo>
                    <a:pt x="92" y="23"/>
                    <a:pt x="92" y="23"/>
                    <a:pt x="92" y="23"/>
                  </a:cubicBezTo>
                  <a:cubicBezTo>
                    <a:pt x="100" y="15"/>
                    <a:pt x="100" y="15"/>
                    <a:pt x="100" y="15"/>
                  </a:cubicBezTo>
                  <a:cubicBezTo>
                    <a:pt x="112" y="28"/>
                    <a:pt x="112" y="28"/>
                    <a:pt x="112" y="28"/>
                  </a:cubicBezTo>
                  <a:cubicBezTo>
                    <a:pt x="105" y="35"/>
                    <a:pt x="105" y="35"/>
                    <a:pt x="105" y="35"/>
                  </a:cubicBezTo>
                  <a:cubicBezTo>
                    <a:pt x="107" y="39"/>
                    <a:pt x="107" y="39"/>
                    <a:pt x="107" y="39"/>
                  </a:cubicBezTo>
                  <a:cubicBezTo>
                    <a:pt x="109" y="43"/>
                    <a:pt x="111" y="46"/>
                    <a:pt x="112" y="50"/>
                  </a:cubicBezTo>
                  <a:cubicBezTo>
                    <a:pt x="113" y="55"/>
                    <a:pt x="113" y="55"/>
                    <a:pt x="113" y="55"/>
                  </a:cubicBezTo>
                  <a:cubicBezTo>
                    <a:pt x="123" y="55"/>
                    <a:pt x="123" y="55"/>
                    <a:pt x="123" y="55"/>
                  </a:cubicBezTo>
                  <a:cubicBezTo>
                    <a:pt x="123" y="72"/>
                    <a:pt x="123" y="72"/>
                    <a:pt x="123" y="72"/>
                  </a:cubicBezTo>
                  <a:cubicBezTo>
                    <a:pt x="113" y="72"/>
                    <a:pt x="113" y="72"/>
                    <a:pt x="113" y="72"/>
                  </a:cubicBezTo>
                  <a:cubicBezTo>
                    <a:pt x="112" y="77"/>
                    <a:pt x="112" y="77"/>
                    <a:pt x="112" y="77"/>
                  </a:cubicBezTo>
                  <a:cubicBezTo>
                    <a:pt x="111" y="81"/>
                    <a:pt x="109" y="85"/>
                    <a:pt x="107" y="88"/>
                  </a:cubicBezTo>
                  <a:cubicBezTo>
                    <a:pt x="105" y="92"/>
                    <a:pt x="105" y="92"/>
                    <a:pt x="105" y="92"/>
                  </a:cubicBezTo>
                  <a:lnTo>
                    <a:pt x="112" y="99"/>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4" name="Freeform 49"/>
            <p:cNvSpPr>
              <a:spLocks noEditPoints="1"/>
            </p:cNvSpPr>
            <p:nvPr>
              <p:custDataLst>
                <p:tags r:id="rId15"/>
              </p:custDataLst>
            </p:nvPr>
          </p:nvSpPr>
          <p:spPr bwMode="auto">
            <a:xfrm>
              <a:off x="714375" y="5264160"/>
              <a:ext cx="184150" cy="184150"/>
            </a:xfrm>
            <a:custGeom>
              <a:avLst/>
              <a:gdLst>
                <a:gd name="T0" fmla="*/ 25 w 49"/>
                <a:gd name="T1" fmla="*/ 0 h 49"/>
                <a:gd name="T2" fmla="*/ 0 w 49"/>
                <a:gd name="T3" fmla="*/ 25 h 49"/>
                <a:gd name="T4" fmla="*/ 25 w 49"/>
                <a:gd name="T5" fmla="*/ 49 h 49"/>
                <a:gd name="T6" fmla="*/ 49 w 49"/>
                <a:gd name="T7" fmla="*/ 25 h 49"/>
                <a:gd name="T8" fmla="*/ 25 w 49"/>
                <a:gd name="T9" fmla="*/ 0 h 49"/>
                <a:gd name="T10" fmla="*/ 39 w 49"/>
                <a:gd name="T11" fmla="*/ 39 h 49"/>
                <a:gd name="T12" fmla="*/ 25 w 49"/>
                <a:gd name="T13" fmla="*/ 45 h 49"/>
                <a:gd name="T14" fmla="*/ 11 w 49"/>
                <a:gd name="T15" fmla="*/ 39 h 49"/>
                <a:gd name="T16" fmla="*/ 5 w 49"/>
                <a:gd name="T17" fmla="*/ 25 h 49"/>
                <a:gd name="T18" fmla="*/ 11 w 49"/>
                <a:gd name="T19" fmla="*/ 10 h 49"/>
                <a:gd name="T20" fmla="*/ 25 w 49"/>
                <a:gd name="T21" fmla="*/ 5 h 49"/>
                <a:gd name="T22" fmla="*/ 39 w 49"/>
                <a:gd name="T23" fmla="*/ 10 h 49"/>
                <a:gd name="T24" fmla="*/ 45 w 49"/>
                <a:gd name="T25" fmla="*/ 25 h 49"/>
                <a:gd name="T26" fmla="*/ 39 w 49"/>
                <a:gd name="T27"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9">
                  <a:moveTo>
                    <a:pt x="25" y="0"/>
                  </a:moveTo>
                  <a:cubicBezTo>
                    <a:pt x="11" y="0"/>
                    <a:pt x="0" y="11"/>
                    <a:pt x="0" y="25"/>
                  </a:cubicBezTo>
                  <a:cubicBezTo>
                    <a:pt x="0" y="38"/>
                    <a:pt x="11" y="49"/>
                    <a:pt x="25" y="49"/>
                  </a:cubicBezTo>
                  <a:cubicBezTo>
                    <a:pt x="38" y="49"/>
                    <a:pt x="49" y="38"/>
                    <a:pt x="49" y="25"/>
                  </a:cubicBezTo>
                  <a:cubicBezTo>
                    <a:pt x="49" y="11"/>
                    <a:pt x="38" y="0"/>
                    <a:pt x="25" y="0"/>
                  </a:cubicBezTo>
                  <a:close/>
                  <a:moveTo>
                    <a:pt x="39" y="39"/>
                  </a:moveTo>
                  <a:cubicBezTo>
                    <a:pt x="35" y="43"/>
                    <a:pt x="30" y="45"/>
                    <a:pt x="25" y="45"/>
                  </a:cubicBezTo>
                  <a:cubicBezTo>
                    <a:pt x="20" y="45"/>
                    <a:pt x="15" y="43"/>
                    <a:pt x="11" y="39"/>
                  </a:cubicBezTo>
                  <a:cubicBezTo>
                    <a:pt x="7" y="35"/>
                    <a:pt x="5" y="30"/>
                    <a:pt x="5" y="25"/>
                  </a:cubicBezTo>
                  <a:cubicBezTo>
                    <a:pt x="5" y="19"/>
                    <a:pt x="7" y="14"/>
                    <a:pt x="11" y="10"/>
                  </a:cubicBezTo>
                  <a:cubicBezTo>
                    <a:pt x="15" y="7"/>
                    <a:pt x="20" y="5"/>
                    <a:pt x="25" y="5"/>
                  </a:cubicBezTo>
                  <a:cubicBezTo>
                    <a:pt x="30" y="5"/>
                    <a:pt x="35" y="7"/>
                    <a:pt x="39" y="10"/>
                  </a:cubicBezTo>
                  <a:cubicBezTo>
                    <a:pt x="43" y="14"/>
                    <a:pt x="45" y="19"/>
                    <a:pt x="45" y="25"/>
                  </a:cubicBezTo>
                  <a:cubicBezTo>
                    <a:pt x="45" y="30"/>
                    <a:pt x="43" y="35"/>
                    <a:pt x="39" y="39"/>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55" name="组合 54"/>
          <p:cNvGrpSpPr/>
          <p:nvPr>
            <p:custDataLst>
              <p:tags r:id="rId16"/>
            </p:custDataLst>
          </p:nvPr>
        </p:nvGrpSpPr>
        <p:grpSpPr>
          <a:xfrm>
            <a:off x="5465260" y="1363240"/>
            <a:ext cx="468000" cy="468000"/>
            <a:chOff x="1528763" y="1266827"/>
            <a:chExt cx="481013" cy="481013"/>
          </a:xfrm>
          <a:solidFill>
            <a:schemeClr val="accent4"/>
          </a:solidFill>
        </p:grpSpPr>
        <p:sp>
          <p:nvSpPr>
            <p:cNvPr id="56" name="Freeform 146"/>
            <p:cNvSpPr/>
            <p:nvPr>
              <p:custDataLst>
                <p:tags r:id="rId17"/>
              </p:custDataLst>
            </p:nvPr>
          </p:nvSpPr>
          <p:spPr bwMode="auto">
            <a:xfrm>
              <a:off x="1762125" y="1620840"/>
              <a:ext cx="14288" cy="127000"/>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7" name="Freeform 147"/>
            <p:cNvSpPr/>
            <p:nvPr>
              <p:custDataLst>
                <p:tags r:id="rId18"/>
              </p:custDataLst>
            </p:nvPr>
          </p:nvSpPr>
          <p:spPr bwMode="auto">
            <a:xfrm>
              <a:off x="1762125" y="1266827"/>
              <a:ext cx="14288" cy="128588"/>
            </a:xfrm>
            <a:custGeom>
              <a:avLst/>
              <a:gdLst>
                <a:gd name="T0" fmla="*/ 2 w 4"/>
                <a:gd name="T1" fmla="*/ 0 h 34"/>
                <a:gd name="T2" fmla="*/ 0 w 4"/>
                <a:gd name="T3" fmla="*/ 2 h 34"/>
                <a:gd name="T4" fmla="*/ 0 w 4"/>
                <a:gd name="T5" fmla="*/ 32 h 34"/>
                <a:gd name="T6" fmla="*/ 2 w 4"/>
                <a:gd name="T7" fmla="*/ 34 h 34"/>
                <a:gd name="T8" fmla="*/ 4 w 4"/>
                <a:gd name="T9" fmla="*/ 32 h 34"/>
                <a:gd name="T10" fmla="*/ 4 w 4"/>
                <a:gd name="T11" fmla="*/ 2 h 34"/>
                <a:gd name="T12" fmla="*/ 2 w 4"/>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4" h="34">
                  <a:moveTo>
                    <a:pt x="2" y="0"/>
                  </a:moveTo>
                  <a:cubicBezTo>
                    <a:pt x="1" y="0"/>
                    <a:pt x="0" y="1"/>
                    <a:pt x="0" y="2"/>
                  </a:cubicBezTo>
                  <a:cubicBezTo>
                    <a:pt x="0" y="32"/>
                    <a:pt x="0" y="32"/>
                    <a:pt x="0" y="32"/>
                  </a:cubicBezTo>
                  <a:cubicBezTo>
                    <a:pt x="0" y="33"/>
                    <a:pt x="1" y="34"/>
                    <a:pt x="2" y="34"/>
                  </a:cubicBezTo>
                  <a:cubicBezTo>
                    <a:pt x="3" y="34"/>
                    <a:pt x="4" y="33"/>
                    <a:pt x="4" y="32"/>
                  </a:cubicBezTo>
                  <a:cubicBezTo>
                    <a:pt x="4" y="2"/>
                    <a:pt x="4" y="2"/>
                    <a:pt x="4" y="2"/>
                  </a:cubicBezTo>
                  <a:cubicBezTo>
                    <a:pt x="4" y="1"/>
                    <a:pt x="3" y="0"/>
                    <a:pt x="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8" name="Freeform 148"/>
            <p:cNvSpPr/>
            <p:nvPr>
              <p:custDataLst>
                <p:tags r:id="rId19"/>
              </p:custDataLst>
            </p:nvPr>
          </p:nvSpPr>
          <p:spPr bwMode="auto">
            <a:xfrm>
              <a:off x="1528763" y="1500190"/>
              <a:ext cx="127000" cy="14288"/>
            </a:xfrm>
            <a:custGeom>
              <a:avLst/>
              <a:gdLst>
                <a:gd name="T0" fmla="*/ 34 w 34"/>
                <a:gd name="T1" fmla="*/ 2 h 4"/>
                <a:gd name="T2" fmla="*/ 32 w 34"/>
                <a:gd name="T3" fmla="*/ 0 h 4"/>
                <a:gd name="T4" fmla="*/ 2 w 34"/>
                <a:gd name="T5" fmla="*/ 0 h 4"/>
                <a:gd name="T6" fmla="*/ 0 w 34"/>
                <a:gd name="T7" fmla="*/ 2 h 4"/>
                <a:gd name="T8" fmla="*/ 2 w 34"/>
                <a:gd name="T9" fmla="*/ 4 h 4"/>
                <a:gd name="T10" fmla="*/ 32 w 34"/>
                <a:gd name="T11" fmla="*/ 4 h 4"/>
                <a:gd name="T12" fmla="*/ 34 w 3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4" y="2"/>
                  </a:moveTo>
                  <a:cubicBezTo>
                    <a:pt x="34" y="1"/>
                    <a:pt x="33" y="0"/>
                    <a:pt x="32" y="0"/>
                  </a:cubicBez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9" name="Freeform 149"/>
            <p:cNvSpPr/>
            <p:nvPr>
              <p:custDataLst>
                <p:tags r:id="rId20"/>
              </p:custDataLst>
            </p:nvPr>
          </p:nvSpPr>
          <p:spPr bwMode="auto">
            <a:xfrm>
              <a:off x="1881188" y="1500190"/>
              <a:ext cx="128588" cy="14288"/>
            </a:xfrm>
            <a:custGeom>
              <a:avLst/>
              <a:gdLst>
                <a:gd name="T0" fmla="*/ 32 w 34"/>
                <a:gd name="T1" fmla="*/ 0 h 4"/>
                <a:gd name="T2" fmla="*/ 2 w 34"/>
                <a:gd name="T3" fmla="*/ 0 h 4"/>
                <a:gd name="T4" fmla="*/ 0 w 34"/>
                <a:gd name="T5" fmla="*/ 2 h 4"/>
                <a:gd name="T6" fmla="*/ 2 w 34"/>
                <a:gd name="T7" fmla="*/ 4 h 4"/>
                <a:gd name="T8" fmla="*/ 32 w 34"/>
                <a:gd name="T9" fmla="*/ 4 h 4"/>
                <a:gd name="T10" fmla="*/ 34 w 34"/>
                <a:gd name="T11" fmla="*/ 2 h 4"/>
                <a:gd name="T12" fmla="*/ 32 w 3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4" h="4">
                  <a:moveTo>
                    <a:pt x="32" y="0"/>
                  </a:moveTo>
                  <a:cubicBezTo>
                    <a:pt x="2" y="0"/>
                    <a:pt x="2" y="0"/>
                    <a:pt x="2" y="0"/>
                  </a:cubicBezTo>
                  <a:cubicBezTo>
                    <a:pt x="1" y="0"/>
                    <a:pt x="0" y="1"/>
                    <a:pt x="0" y="2"/>
                  </a:cubicBezTo>
                  <a:cubicBezTo>
                    <a:pt x="0" y="3"/>
                    <a:pt x="1" y="4"/>
                    <a:pt x="2" y="4"/>
                  </a:cubicBezTo>
                  <a:cubicBezTo>
                    <a:pt x="32" y="4"/>
                    <a:pt x="32" y="4"/>
                    <a:pt x="32" y="4"/>
                  </a:cubicBezTo>
                  <a:cubicBezTo>
                    <a:pt x="33" y="4"/>
                    <a:pt x="34" y="3"/>
                    <a:pt x="34" y="2"/>
                  </a:cubicBezTo>
                  <a:cubicBezTo>
                    <a:pt x="34" y="1"/>
                    <a:pt x="33" y="0"/>
                    <a:pt x="32"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0" name="Freeform 150"/>
            <p:cNvSpPr/>
            <p:nvPr>
              <p:custDataLst>
                <p:tags r:id="rId21"/>
              </p:custDataLst>
            </p:nvPr>
          </p:nvSpPr>
          <p:spPr bwMode="auto">
            <a:xfrm>
              <a:off x="1820863" y="1604965"/>
              <a:ext cx="71438" cy="112713"/>
            </a:xfrm>
            <a:custGeom>
              <a:avLst/>
              <a:gdLst>
                <a:gd name="T0" fmla="*/ 4 w 19"/>
                <a:gd name="T1" fmla="*/ 1 h 30"/>
                <a:gd name="T2" fmla="*/ 2 w 19"/>
                <a:gd name="T3" fmla="*/ 0 h 30"/>
                <a:gd name="T4" fmla="*/ 1 w 19"/>
                <a:gd name="T5" fmla="*/ 0 h 30"/>
                <a:gd name="T6" fmla="*/ 0 w 19"/>
                <a:gd name="T7" fmla="*/ 1 h 30"/>
                <a:gd name="T8" fmla="*/ 0 w 19"/>
                <a:gd name="T9" fmla="*/ 3 h 30"/>
                <a:gd name="T10" fmla="*/ 15 w 19"/>
                <a:gd name="T11" fmla="*/ 29 h 30"/>
                <a:gd name="T12" fmla="*/ 18 w 19"/>
                <a:gd name="T13" fmla="*/ 30 h 30"/>
                <a:gd name="T14" fmla="*/ 19 w 19"/>
                <a:gd name="T15" fmla="*/ 26 h 30"/>
                <a:gd name="T16" fmla="*/ 4 w 19"/>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4" y="1"/>
                  </a:moveTo>
                  <a:cubicBezTo>
                    <a:pt x="4" y="0"/>
                    <a:pt x="3" y="0"/>
                    <a:pt x="2" y="0"/>
                  </a:cubicBezTo>
                  <a:cubicBezTo>
                    <a:pt x="2" y="0"/>
                    <a:pt x="1" y="0"/>
                    <a:pt x="1" y="0"/>
                  </a:cubicBezTo>
                  <a:cubicBezTo>
                    <a:pt x="0" y="0"/>
                    <a:pt x="0" y="1"/>
                    <a:pt x="0" y="1"/>
                  </a:cubicBezTo>
                  <a:cubicBezTo>
                    <a:pt x="0" y="2"/>
                    <a:pt x="0" y="2"/>
                    <a:pt x="0" y="3"/>
                  </a:cubicBezTo>
                  <a:cubicBezTo>
                    <a:pt x="15" y="29"/>
                    <a:pt x="15" y="29"/>
                    <a:pt x="15" y="29"/>
                  </a:cubicBezTo>
                  <a:cubicBezTo>
                    <a:pt x="15" y="30"/>
                    <a:pt x="17" y="30"/>
                    <a:pt x="18" y="30"/>
                  </a:cubicBezTo>
                  <a:cubicBezTo>
                    <a:pt x="19" y="29"/>
                    <a:pt x="19" y="27"/>
                    <a:pt x="19" y="26"/>
                  </a:cubicBezTo>
                  <a:lnTo>
                    <a:pt x="4" y="1"/>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1" name="Freeform 151"/>
            <p:cNvSpPr/>
            <p:nvPr>
              <p:custDataLst>
                <p:tags r:id="rId22"/>
              </p:custDataLst>
            </p:nvPr>
          </p:nvSpPr>
          <p:spPr bwMode="auto">
            <a:xfrm>
              <a:off x="1644650" y="1296989"/>
              <a:ext cx="76200" cy="115888"/>
            </a:xfrm>
            <a:custGeom>
              <a:avLst/>
              <a:gdLst>
                <a:gd name="T0" fmla="*/ 4 w 20"/>
                <a:gd name="T1" fmla="*/ 2 h 31"/>
                <a:gd name="T2" fmla="*/ 2 w 20"/>
                <a:gd name="T3" fmla="*/ 0 h 31"/>
                <a:gd name="T4" fmla="*/ 1 w 20"/>
                <a:gd name="T5" fmla="*/ 1 h 31"/>
                <a:gd name="T6" fmla="*/ 0 w 20"/>
                <a:gd name="T7" fmla="*/ 4 h 31"/>
                <a:gd name="T8" fmla="*/ 15 w 20"/>
                <a:gd name="T9" fmla="*/ 29 h 31"/>
                <a:gd name="T10" fmla="*/ 17 w 20"/>
                <a:gd name="T11" fmla="*/ 31 h 31"/>
                <a:gd name="T12" fmla="*/ 18 w 20"/>
                <a:gd name="T13" fmla="*/ 30 h 31"/>
                <a:gd name="T14" fmla="*/ 19 w 20"/>
                <a:gd name="T15" fmla="*/ 27 h 31"/>
                <a:gd name="T16" fmla="*/ 4 w 20"/>
                <a:gd name="T1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1">
                  <a:moveTo>
                    <a:pt x="4" y="2"/>
                  </a:moveTo>
                  <a:cubicBezTo>
                    <a:pt x="4" y="1"/>
                    <a:pt x="3" y="0"/>
                    <a:pt x="2" y="0"/>
                  </a:cubicBezTo>
                  <a:cubicBezTo>
                    <a:pt x="2" y="0"/>
                    <a:pt x="1" y="0"/>
                    <a:pt x="1" y="1"/>
                  </a:cubicBezTo>
                  <a:cubicBezTo>
                    <a:pt x="0" y="1"/>
                    <a:pt x="0" y="3"/>
                    <a:pt x="0" y="4"/>
                  </a:cubicBezTo>
                  <a:cubicBezTo>
                    <a:pt x="15" y="29"/>
                    <a:pt x="15" y="29"/>
                    <a:pt x="15" y="29"/>
                  </a:cubicBezTo>
                  <a:cubicBezTo>
                    <a:pt x="15" y="30"/>
                    <a:pt x="16" y="31"/>
                    <a:pt x="17" y="31"/>
                  </a:cubicBezTo>
                  <a:cubicBezTo>
                    <a:pt x="17" y="31"/>
                    <a:pt x="18" y="31"/>
                    <a:pt x="18" y="30"/>
                  </a:cubicBezTo>
                  <a:cubicBezTo>
                    <a:pt x="19" y="30"/>
                    <a:pt x="20" y="28"/>
                    <a:pt x="19" y="27"/>
                  </a:cubicBezTo>
                  <a:lnTo>
                    <a:pt x="4" y="2"/>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2" name="Freeform 152"/>
            <p:cNvSpPr/>
            <p:nvPr>
              <p:custDataLst>
                <p:tags r:id="rId23"/>
              </p:custDataLst>
            </p:nvPr>
          </p:nvSpPr>
          <p:spPr bwMode="auto">
            <a:xfrm>
              <a:off x="1558925" y="1560515"/>
              <a:ext cx="115888" cy="74613"/>
            </a:xfrm>
            <a:custGeom>
              <a:avLst/>
              <a:gdLst>
                <a:gd name="T0" fmla="*/ 30 w 31"/>
                <a:gd name="T1" fmla="*/ 1 h 20"/>
                <a:gd name="T2" fmla="*/ 28 w 31"/>
                <a:gd name="T3" fmla="*/ 0 h 20"/>
                <a:gd name="T4" fmla="*/ 27 w 31"/>
                <a:gd name="T5" fmla="*/ 0 h 20"/>
                <a:gd name="T6" fmla="*/ 1 w 31"/>
                <a:gd name="T7" fmla="*/ 15 h 20"/>
                <a:gd name="T8" fmla="*/ 0 w 31"/>
                <a:gd name="T9" fmla="*/ 16 h 20"/>
                <a:gd name="T10" fmla="*/ 1 w 31"/>
                <a:gd name="T11" fmla="*/ 18 h 20"/>
                <a:gd name="T12" fmla="*/ 4 w 31"/>
                <a:gd name="T13" fmla="*/ 19 h 20"/>
                <a:gd name="T14" fmla="*/ 29 w 31"/>
                <a:gd name="T15" fmla="*/ 4 h 20"/>
                <a:gd name="T16" fmla="*/ 30 w 31"/>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20">
                  <a:moveTo>
                    <a:pt x="30" y="1"/>
                  </a:moveTo>
                  <a:cubicBezTo>
                    <a:pt x="30" y="0"/>
                    <a:pt x="29" y="0"/>
                    <a:pt x="28" y="0"/>
                  </a:cubicBezTo>
                  <a:cubicBezTo>
                    <a:pt x="28" y="0"/>
                    <a:pt x="27" y="0"/>
                    <a:pt x="27" y="0"/>
                  </a:cubicBezTo>
                  <a:cubicBezTo>
                    <a:pt x="1" y="15"/>
                    <a:pt x="1" y="15"/>
                    <a:pt x="1" y="15"/>
                  </a:cubicBezTo>
                  <a:cubicBezTo>
                    <a:pt x="1" y="15"/>
                    <a:pt x="1" y="16"/>
                    <a:pt x="0" y="16"/>
                  </a:cubicBezTo>
                  <a:cubicBezTo>
                    <a:pt x="0" y="17"/>
                    <a:pt x="0" y="18"/>
                    <a:pt x="1" y="18"/>
                  </a:cubicBezTo>
                  <a:cubicBezTo>
                    <a:pt x="1" y="19"/>
                    <a:pt x="3" y="20"/>
                    <a:pt x="4" y="19"/>
                  </a:cubicBezTo>
                  <a:cubicBezTo>
                    <a:pt x="29" y="4"/>
                    <a:pt x="29" y="4"/>
                    <a:pt x="29" y="4"/>
                  </a:cubicBezTo>
                  <a:cubicBezTo>
                    <a:pt x="30" y="3"/>
                    <a:pt x="31" y="2"/>
                    <a:pt x="30" y="1"/>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3" name="Freeform 153"/>
            <p:cNvSpPr/>
            <p:nvPr>
              <p:custDataLst>
                <p:tags r:id="rId24"/>
              </p:custDataLst>
            </p:nvPr>
          </p:nvSpPr>
          <p:spPr bwMode="auto">
            <a:xfrm>
              <a:off x="1862138" y="1382715"/>
              <a:ext cx="117475" cy="76200"/>
            </a:xfrm>
            <a:custGeom>
              <a:avLst/>
              <a:gdLst>
                <a:gd name="T0" fmla="*/ 1 w 31"/>
                <a:gd name="T1" fmla="*/ 16 h 20"/>
                <a:gd name="T2" fmla="*/ 1 w 31"/>
                <a:gd name="T3" fmla="*/ 18 h 20"/>
                <a:gd name="T4" fmla="*/ 4 w 31"/>
                <a:gd name="T5" fmla="*/ 19 h 20"/>
                <a:gd name="T6" fmla="*/ 30 w 31"/>
                <a:gd name="T7" fmla="*/ 4 h 20"/>
                <a:gd name="T8" fmla="*/ 31 w 31"/>
                <a:gd name="T9" fmla="*/ 3 h 20"/>
                <a:gd name="T10" fmla="*/ 30 w 31"/>
                <a:gd name="T11" fmla="*/ 1 h 20"/>
                <a:gd name="T12" fmla="*/ 28 w 31"/>
                <a:gd name="T13" fmla="*/ 0 h 20"/>
                <a:gd name="T14" fmla="*/ 27 w 31"/>
                <a:gd name="T15" fmla="*/ 0 h 20"/>
                <a:gd name="T16" fmla="*/ 2 w 31"/>
                <a:gd name="T17" fmla="*/ 15 h 20"/>
                <a:gd name="T18" fmla="*/ 1 w 31"/>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16"/>
                  </a:moveTo>
                  <a:cubicBezTo>
                    <a:pt x="0" y="17"/>
                    <a:pt x="0" y="18"/>
                    <a:pt x="1" y="18"/>
                  </a:cubicBezTo>
                  <a:cubicBezTo>
                    <a:pt x="1" y="19"/>
                    <a:pt x="3" y="20"/>
                    <a:pt x="4" y="19"/>
                  </a:cubicBezTo>
                  <a:cubicBezTo>
                    <a:pt x="30" y="4"/>
                    <a:pt x="30" y="4"/>
                    <a:pt x="30" y="4"/>
                  </a:cubicBezTo>
                  <a:cubicBezTo>
                    <a:pt x="30" y="4"/>
                    <a:pt x="30" y="3"/>
                    <a:pt x="31" y="3"/>
                  </a:cubicBezTo>
                  <a:cubicBezTo>
                    <a:pt x="31" y="2"/>
                    <a:pt x="31" y="2"/>
                    <a:pt x="30" y="1"/>
                  </a:cubicBezTo>
                  <a:cubicBezTo>
                    <a:pt x="30" y="0"/>
                    <a:pt x="29" y="0"/>
                    <a:pt x="28" y="0"/>
                  </a:cubicBezTo>
                  <a:cubicBezTo>
                    <a:pt x="28" y="0"/>
                    <a:pt x="28" y="0"/>
                    <a:pt x="27" y="0"/>
                  </a:cubicBezTo>
                  <a:cubicBezTo>
                    <a:pt x="2" y="15"/>
                    <a:pt x="2" y="15"/>
                    <a:pt x="2" y="15"/>
                  </a:cubicBezTo>
                  <a:cubicBezTo>
                    <a:pt x="1" y="15"/>
                    <a:pt x="1" y="16"/>
                    <a:pt x="1" y="16"/>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4" name="Freeform 154"/>
            <p:cNvSpPr/>
            <p:nvPr>
              <p:custDataLst>
                <p:tags r:id="rId25"/>
              </p:custDataLst>
            </p:nvPr>
          </p:nvSpPr>
          <p:spPr bwMode="auto">
            <a:xfrm>
              <a:off x="1862138" y="1560515"/>
              <a:ext cx="117475" cy="74613"/>
            </a:xfrm>
            <a:custGeom>
              <a:avLst/>
              <a:gdLst>
                <a:gd name="T0" fmla="*/ 30 w 31"/>
                <a:gd name="T1" fmla="*/ 15 h 20"/>
                <a:gd name="T2" fmla="*/ 4 w 31"/>
                <a:gd name="T3" fmla="*/ 0 h 20"/>
                <a:gd name="T4" fmla="*/ 3 w 31"/>
                <a:gd name="T5" fmla="*/ 0 h 20"/>
                <a:gd name="T6" fmla="*/ 1 w 31"/>
                <a:gd name="T7" fmla="*/ 1 h 20"/>
                <a:gd name="T8" fmla="*/ 2 w 31"/>
                <a:gd name="T9" fmla="*/ 4 h 20"/>
                <a:gd name="T10" fmla="*/ 27 w 31"/>
                <a:gd name="T11" fmla="*/ 19 h 20"/>
                <a:gd name="T12" fmla="*/ 30 w 31"/>
                <a:gd name="T13" fmla="*/ 18 h 20"/>
                <a:gd name="T14" fmla="*/ 30 w 31"/>
                <a:gd name="T15" fmla="*/ 15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0">
                  <a:moveTo>
                    <a:pt x="30" y="15"/>
                  </a:moveTo>
                  <a:cubicBezTo>
                    <a:pt x="4" y="0"/>
                    <a:pt x="4" y="0"/>
                    <a:pt x="4" y="0"/>
                  </a:cubicBezTo>
                  <a:cubicBezTo>
                    <a:pt x="4" y="0"/>
                    <a:pt x="3" y="0"/>
                    <a:pt x="3" y="0"/>
                  </a:cubicBezTo>
                  <a:cubicBezTo>
                    <a:pt x="2" y="0"/>
                    <a:pt x="1" y="0"/>
                    <a:pt x="1" y="1"/>
                  </a:cubicBezTo>
                  <a:cubicBezTo>
                    <a:pt x="0" y="2"/>
                    <a:pt x="1" y="3"/>
                    <a:pt x="2" y="4"/>
                  </a:cubicBezTo>
                  <a:cubicBezTo>
                    <a:pt x="27" y="19"/>
                    <a:pt x="27" y="19"/>
                    <a:pt x="27" y="19"/>
                  </a:cubicBezTo>
                  <a:cubicBezTo>
                    <a:pt x="28" y="20"/>
                    <a:pt x="30" y="19"/>
                    <a:pt x="30" y="18"/>
                  </a:cubicBezTo>
                  <a:cubicBezTo>
                    <a:pt x="31" y="17"/>
                    <a:pt x="31" y="16"/>
                    <a:pt x="30" y="15"/>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5" name="Freeform 155"/>
            <p:cNvSpPr/>
            <p:nvPr>
              <p:custDataLst>
                <p:tags r:id="rId26"/>
              </p:custDataLst>
            </p:nvPr>
          </p:nvSpPr>
          <p:spPr bwMode="auto">
            <a:xfrm>
              <a:off x="1558925" y="1382715"/>
              <a:ext cx="115888" cy="76200"/>
            </a:xfrm>
            <a:custGeom>
              <a:avLst/>
              <a:gdLst>
                <a:gd name="T0" fmla="*/ 1 w 31"/>
                <a:gd name="T1" fmla="*/ 4 h 20"/>
                <a:gd name="T2" fmla="*/ 27 w 31"/>
                <a:gd name="T3" fmla="*/ 19 h 20"/>
                <a:gd name="T4" fmla="*/ 30 w 31"/>
                <a:gd name="T5" fmla="*/ 18 h 20"/>
                <a:gd name="T6" fmla="*/ 30 w 31"/>
                <a:gd name="T7" fmla="*/ 16 h 20"/>
                <a:gd name="T8" fmla="*/ 29 w 31"/>
                <a:gd name="T9" fmla="*/ 15 h 20"/>
                <a:gd name="T10" fmla="*/ 4 w 31"/>
                <a:gd name="T11" fmla="*/ 0 h 20"/>
                <a:gd name="T12" fmla="*/ 3 w 31"/>
                <a:gd name="T13" fmla="*/ 0 h 20"/>
                <a:gd name="T14" fmla="*/ 1 w 31"/>
                <a:gd name="T15" fmla="*/ 1 h 20"/>
                <a:gd name="T16" fmla="*/ 0 w 31"/>
                <a:gd name="T17" fmla="*/ 3 h 20"/>
                <a:gd name="T18" fmla="*/ 1 w 31"/>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0">
                  <a:moveTo>
                    <a:pt x="1" y="4"/>
                  </a:moveTo>
                  <a:cubicBezTo>
                    <a:pt x="27" y="19"/>
                    <a:pt x="27" y="19"/>
                    <a:pt x="27" y="19"/>
                  </a:cubicBezTo>
                  <a:cubicBezTo>
                    <a:pt x="28" y="20"/>
                    <a:pt x="30" y="19"/>
                    <a:pt x="30" y="18"/>
                  </a:cubicBezTo>
                  <a:cubicBezTo>
                    <a:pt x="31" y="18"/>
                    <a:pt x="31" y="17"/>
                    <a:pt x="30" y="16"/>
                  </a:cubicBezTo>
                  <a:cubicBezTo>
                    <a:pt x="30" y="16"/>
                    <a:pt x="30" y="15"/>
                    <a:pt x="29" y="15"/>
                  </a:cubicBezTo>
                  <a:cubicBezTo>
                    <a:pt x="4" y="0"/>
                    <a:pt x="4" y="0"/>
                    <a:pt x="4" y="0"/>
                  </a:cubicBezTo>
                  <a:cubicBezTo>
                    <a:pt x="3" y="0"/>
                    <a:pt x="3" y="0"/>
                    <a:pt x="3" y="0"/>
                  </a:cubicBezTo>
                  <a:cubicBezTo>
                    <a:pt x="2" y="0"/>
                    <a:pt x="1" y="0"/>
                    <a:pt x="1" y="1"/>
                  </a:cubicBezTo>
                  <a:cubicBezTo>
                    <a:pt x="0" y="2"/>
                    <a:pt x="0" y="2"/>
                    <a:pt x="0" y="3"/>
                  </a:cubicBezTo>
                  <a:cubicBezTo>
                    <a:pt x="1" y="3"/>
                    <a:pt x="1" y="4"/>
                    <a:pt x="1" y="4"/>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6" name="Freeform 156"/>
            <p:cNvSpPr/>
            <p:nvPr>
              <p:custDataLst>
                <p:tags r:id="rId27"/>
              </p:custDataLst>
            </p:nvPr>
          </p:nvSpPr>
          <p:spPr bwMode="auto">
            <a:xfrm>
              <a:off x="1644650" y="1604965"/>
              <a:ext cx="71438" cy="112713"/>
            </a:xfrm>
            <a:custGeom>
              <a:avLst/>
              <a:gdLst>
                <a:gd name="T0" fmla="*/ 18 w 19"/>
                <a:gd name="T1" fmla="*/ 0 h 30"/>
                <a:gd name="T2" fmla="*/ 17 w 19"/>
                <a:gd name="T3" fmla="*/ 0 h 30"/>
                <a:gd name="T4" fmla="*/ 15 w 19"/>
                <a:gd name="T5" fmla="*/ 1 h 30"/>
                <a:gd name="T6" fmla="*/ 0 w 19"/>
                <a:gd name="T7" fmla="*/ 26 h 30"/>
                <a:gd name="T8" fmla="*/ 1 w 19"/>
                <a:gd name="T9" fmla="*/ 30 h 30"/>
                <a:gd name="T10" fmla="*/ 4 w 19"/>
                <a:gd name="T11" fmla="*/ 29 h 30"/>
                <a:gd name="T12" fmla="*/ 19 w 19"/>
                <a:gd name="T13" fmla="*/ 3 h 30"/>
                <a:gd name="T14" fmla="*/ 19 w 19"/>
                <a:gd name="T15" fmla="*/ 1 h 30"/>
                <a:gd name="T16" fmla="*/ 18 w 19"/>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30">
                  <a:moveTo>
                    <a:pt x="18" y="0"/>
                  </a:moveTo>
                  <a:cubicBezTo>
                    <a:pt x="18" y="0"/>
                    <a:pt x="17" y="0"/>
                    <a:pt x="17" y="0"/>
                  </a:cubicBezTo>
                  <a:cubicBezTo>
                    <a:pt x="16" y="0"/>
                    <a:pt x="15" y="0"/>
                    <a:pt x="15" y="1"/>
                  </a:cubicBezTo>
                  <a:cubicBezTo>
                    <a:pt x="0" y="26"/>
                    <a:pt x="0" y="26"/>
                    <a:pt x="0" y="26"/>
                  </a:cubicBezTo>
                  <a:cubicBezTo>
                    <a:pt x="0" y="27"/>
                    <a:pt x="0" y="29"/>
                    <a:pt x="1" y="30"/>
                  </a:cubicBezTo>
                  <a:cubicBezTo>
                    <a:pt x="2" y="30"/>
                    <a:pt x="4" y="30"/>
                    <a:pt x="4" y="29"/>
                  </a:cubicBezTo>
                  <a:cubicBezTo>
                    <a:pt x="19" y="3"/>
                    <a:pt x="19" y="3"/>
                    <a:pt x="19" y="3"/>
                  </a:cubicBezTo>
                  <a:cubicBezTo>
                    <a:pt x="19" y="2"/>
                    <a:pt x="19" y="2"/>
                    <a:pt x="19" y="1"/>
                  </a:cubicBezTo>
                  <a:cubicBezTo>
                    <a:pt x="19" y="1"/>
                    <a:pt x="19" y="0"/>
                    <a:pt x="18" y="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67" name="Freeform 157"/>
            <p:cNvSpPr/>
            <p:nvPr>
              <p:custDataLst>
                <p:tags r:id="rId28"/>
              </p:custDataLst>
            </p:nvPr>
          </p:nvSpPr>
          <p:spPr bwMode="auto">
            <a:xfrm>
              <a:off x="1817688" y="1296989"/>
              <a:ext cx="74613" cy="115888"/>
            </a:xfrm>
            <a:custGeom>
              <a:avLst/>
              <a:gdLst>
                <a:gd name="T0" fmla="*/ 2 w 20"/>
                <a:gd name="T1" fmla="*/ 30 h 31"/>
                <a:gd name="T2" fmla="*/ 5 w 20"/>
                <a:gd name="T3" fmla="*/ 29 h 31"/>
                <a:gd name="T4" fmla="*/ 20 w 20"/>
                <a:gd name="T5" fmla="*/ 4 h 31"/>
                <a:gd name="T6" fmla="*/ 19 w 20"/>
                <a:gd name="T7" fmla="*/ 1 h 31"/>
                <a:gd name="T8" fmla="*/ 18 w 20"/>
                <a:gd name="T9" fmla="*/ 0 h 31"/>
                <a:gd name="T10" fmla="*/ 16 w 20"/>
                <a:gd name="T11" fmla="*/ 2 h 31"/>
                <a:gd name="T12" fmla="*/ 1 w 20"/>
                <a:gd name="T13" fmla="*/ 27 h 31"/>
                <a:gd name="T14" fmla="*/ 2 w 20"/>
                <a:gd name="T15" fmla="*/ 3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1">
                  <a:moveTo>
                    <a:pt x="2" y="30"/>
                  </a:moveTo>
                  <a:cubicBezTo>
                    <a:pt x="3" y="31"/>
                    <a:pt x="4" y="31"/>
                    <a:pt x="5" y="29"/>
                  </a:cubicBezTo>
                  <a:cubicBezTo>
                    <a:pt x="20" y="4"/>
                    <a:pt x="20" y="4"/>
                    <a:pt x="20" y="4"/>
                  </a:cubicBezTo>
                  <a:cubicBezTo>
                    <a:pt x="20" y="3"/>
                    <a:pt x="20" y="1"/>
                    <a:pt x="19" y="1"/>
                  </a:cubicBezTo>
                  <a:cubicBezTo>
                    <a:pt x="19" y="0"/>
                    <a:pt x="18" y="0"/>
                    <a:pt x="18" y="0"/>
                  </a:cubicBezTo>
                  <a:cubicBezTo>
                    <a:pt x="17" y="0"/>
                    <a:pt x="16" y="1"/>
                    <a:pt x="16" y="2"/>
                  </a:cubicBezTo>
                  <a:cubicBezTo>
                    <a:pt x="1" y="27"/>
                    <a:pt x="1" y="27"/>
                    <a:pt x="1" y="27"/>
                  </a:cubicBezTo>
                  <a:cubicBezTo>
                    <a:pt x="0" y="28"/>
                    <a:pt x="1" y="30"/>
                    <a:pt x="2" y="30"/>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68" name="Freeform 111"/>
          <p:cNvSpPr>
            <a:spLocks noEditPoints="1"/>
          </p:cNvSpPr>
          <p:nvPr>
            <p:custDataLst>
              <p:tags r:id="rId29"/>
            </p:custDataLst>
          </p:nvPr>
        </p:nvSpPr>
        <p:spPr bwMode="auto">
          <a:xfrm>
            <a:off x="10823284" y="1366708"/>
            <a:ext cx="468000" cy="437996"/>
          </a:xfrm>
          <a:custGeom>
            <a:avLst/>
            <a:gdLst>
              <a:gd name="T0" fmla="*/ 98 w 132"/>
              <a:gd name="T1" fmla="*/ 9 h 128"/>
              <a:gd name="T2" fmla="*/ 11 w 132"/>
              <a:gd name="T3" fmla="*/ 32 h 128"/>
              <a:gd name="T4" fmla="*/ 34 w 132"/>
              <a:gd name="T5" fmla="*/ 119 h 128"/>
              <a:gd name="T6" fmla="*/ 121 w 132"/>
              <a:gd name="T7" fmla="*/ 96 h 128"/>
              <a:gd name="T8" fmla="*/ 125 w 132"/>
              <a:gd name="T9" fmla="*/ 55 h 128"/>
              <a:gd name="T10" fmla="*/ 125 w 132"/>
              <a:gd name="T11" fmla="*/ 65 h 128"/>
              <a:gd name="T12" fmla="*/ 97 w 132"/>
              <a:gd name="T13" fmla="*/ 79 h 128"/>
              <a:gd name="T14" fmla="*/ 125 w 132"/>
              <a:gd name="T15" fmla="*/ 55 h 128"/>
              <a:gd name="T16" fmla="*/ 123 w 132"/>
              <a:gd name="T17" fmla="*/ 46 h 128"/>
              <a:gd name="T18" fmla="*/ 93 w 132"/>
              <a:gd name="T19" fmla="*/ 77 h 128"/>
              <a:gd name="T20" fmla="*/ 119 w 132"/>
              <a:gd name="T21" fmla="*/ 36 h 128"/>
              <a:gd name="T22" fmla="*/ 111 w 132"/>
              <a:gd name="T23" fmla="*/ 25 h 128"/>
              <a:gd name="T24" fmla="*/ 116 w 132"/>
              <a:gd name="T25" fmla="*/ 31 h 128"/>
              <a:gd name="T26" fmla="*/ 79 w 132"/>
              <a:gd name="T27" fmla="*/ 69 h 128"/>
              <a:gd name="T28" fmla="*/ 110 w 132"/>
              <a:gd name="T29" fmla="*/ 24 h 128"/>
              <a:gd name="T30" fmla="*/ 68 w 132"/>
              <a:gd name="T31" fmla="*/ 5 h 128"/>
              <a:gd name="T32" fmla="*/ 77 w 132"/>
              <a:gd name="T33" fmla="*/ 6 h 128"/>
              <a:gd name="T34" fmla="*/ 68 w 132"/>
              <a:gd name="T35" fmla="*/ 17 h 128"/>
              <a:gd name="T36" fmla="*/ 68 w 132"/>
              <a:gd name="T37" fmla="*/ 24 h 128"/>
              <a:gd name="T38" fmla="*/ 85 w 132"/>
              <a:gd name="T39" fmla="*/ 8 h 128"/>
              <a:gd name="T40" fmla="*/ 95 w 132"/>
              <a:gd name="T41" fmla="*/ 12 h 128"/>
              <a:gd name="T42" fmla="*/ 68 w 132"/>
              <a:gd name="T43" fmla="*/ 24 h 128"/>
              <a:gd name="T44" fmla="*/ 99 w 132"/>
              <a:gd name="T45" fmla="*/ 14 h 128"/>
              <a:gd name="T46" fmla="*/ 106 w 132"/>
              <a:gd name="T47" fmla="*/ 20 h 128"/>
              <a:gd name="T48" fmla="*/ 68 w 132"/>
              <a:gd name="T49" fmla="*/ 59 h 128"/>
              <a:gd name="T50" fmla="*/ 115 w 132"/>
              <a:gd name="T51" fmla="*/ 97 h 128"/>
              <a:gd name="T52" fmla="*/ 95 w 132"/>
              <a:gd name="T53" fmla="*/ 116 h 128"/>
              <a:gd name="T54" fmla="*/ 51 w 132"/>
              <a:gd name="T55" fmla="*/ 121 h 128"/>
              <a:gd name="T56" fmla="*/ 19 w 132"/>
              <a:gd name="T57" fmla="*/ 100 h 128"/>
              <a:gd name="T58" fmla="*/ 7 w 132"/>
              <a:gd name="T59" fmla="*/ 57 h 128"/>
              <a:gd name="T60" fmla="*/ 24 w 132"/>
              <a:gd name="T61" fmla="*/ 22 h 128"/>
              <a:gd name="T62" fmla="*/ 62 w 132"/>
              <a:gd name="T63" fmla="*/ 5 h 128"/>
              <a:gd name="T64" fmla="*/ 64 w 132"/>
              <a:gd name="T65" fmla="*/ 64 h 128"/>
              <a:gd name="T66" fmla="*/ 116 w 132"/>
              <a:gd name="T67" fmla="*/ 96 h 128"/>
              <a:gd name="T68" fmla="*/ 119 w 132"/>
              <a:gd name="T69" fmla="*/ 92 h 128"/>
              <a:gd name="T70" fmla="*/ 125 w 132"/>
              <a:gd name="T71" fmla="*/ 72 h 128"/>
              <a:gd name="T72" fmla="*/ 119 w 132"/>
              <a:gd name="T73" fmla="*/ 9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 h="128">
                <a:moveTo>
                  <a:pt x="128" y="47"/>
                </a:moveTo>
                <a:cubicBezTo>
                  <a:pt x="123" y="31"/>
                  <a:pt x="113" y="17"/>
                  <a:pt x="98" y="9"/>
                </a:cubicBezTo>
                <a:cubicBezTo>
                  <a:pt x="88" y="3"/>
                  <a:pt x="77" y="0"/>
                  <a:pt x="66" y="0"/>
                </a:cubicBezTo>
                <a:cubicBezTo>
                  <a:pt x="43" y="0"/>
                  <a:pt x="22" y="12"/>
                  <a:pt x="11" y="32"/>
                </a:cubicBezTo>
                <a:cubicBezTo>
                  <a:pt x="2" y="47"/>
                  <a:pt x="0" y="64"/>
                  <a:pt x="4" y="81"/>
                </a:cubicBezTo>
                <a:cubicBezTo>
                  <a:pt x="9" y="97"/>
                  <a:pt x="19" y="111"/>
                  <a:pt x="34" y="119"/>
                </a:cubicBezTo>
                <a:cubicBezTo>
                  <a:pt x="44" y="125"/>
                  <a:pt x="55" y="128"/>
                  <a:pt x="66" y="128"/>
                </a:cubicBezTo>
                <a:cubicBezTo>
                  <a:pt x="89" y="128"/>
                  <a:pt x="110" y="116"/>
                  <a:pt x="121" y="96"/>
                </a:cubicBezTo>
                <a:cubicBezTo>
                  <a:pt x="130" y="81"/>
                  <a:pt x="132" y="64"/>
                  <a:pt x="128" y="47"/>
                </a:cubicBezTo>
                <a:close/>
                <a:moveTo>
                  <a:pt x="125" y="55"/>
                </a:moveTo>
                <a:cubicBezTo>
                  <a:pt x="125" y="58"/>
                  <a:pt x="125" y="61"/>
                  <a:pt x="125" y="65"/>
                </a:cubicBezTo>
                <a:cubicBezTo>
                  <a:pt x="125" y="65"/>
                  <a:pt x="125" y="65"/>
                  <a:pt x="125" y="65"/>
                </a:cubicBezTo>
                <a:cubicBezTo>
                  <a:pt x="106" y="84"/>
                  <a:pt x="106" y="84"/>
                  <a:pt x="106" y="84"/>
                </a:cubicBezTo>
                <a:cubicBezTo>
                  <a:pt x="97" y="79"/>
                  <a:pt x="97" y="79"/>
                  <a:pt x="97" y="79"/>
                </a:cubicBezTo>
                <a:cubicBezTo>
                  <a:pt x="124" y="52"/>
                  <a:pt x="124" y="52"/>
                  <a:pt x="124" y="52"/>
                </a:cubicBezTo>
                <a:lnTo>
                  <a:pt x="125" y="55"/>
                </a:lnTo>
                <a:close/>
                <a:moveTo>
                  <a:pt x="120" y="38"/>
                </a:moveTo>
                <a:cubicBezTo>
                  <a:pt x="121" y="41"/>
                  <a:pt x="122" y="43"/>
                  <a:pt x="123" y="46"/>
                </a:cubicBezTo>
                <a:cubicBezTo>
                  <a:pt x="123" y="47"/>
                  <a:pt x="123" y="47"/>
                  <a:pt x="123" y="47"/>
                </a:cubicBezTo>
                <a:cubicBezTo>
                  <a:pt x="93" y="77"/>
                  <a:pt x="93" y="77"/>
                  <a:pt x="93" y="77"/>
                </a:cubicBezTo>
                <a:cubicBezTo>
                  <a:pt x="84" y="71"/>
                  <a:pt x="84" y="71"/>
                  <a:pt x="84" y="71"/>
                </a:cubicBezTo>
                <a:cubicBezTo>
                  <a:pt x="119" y="36"/>
                  <a:pt x="119" y="36"/>
                  <a:pt x="119" y="36"/>
                </a:cubicBezTo>
                <a:lnTo>
                  <a:pt x="120" y="38"/>
                </a:lnTo>
                <a:close/>
                <a:moveTo>
                  <a:pt x="111" y="25"/>
                </a:moveTo>
                <a:cubicBezTo>
                  <a:pt x="112" y="26"/>
                  <a:pt x="113" y="27"/>
                  <a:pt x="113" y="28"/>
                </a:cubicBezTo>
                <a:cubicBezTo>
                  <a:pt x="114" y="29"/>
                  <a:pt x="115" y="30"/>
                  <a:pt x="116" y="31"/>
                </a:cubicBezTo>
                <a:cubicBezTo>
                  <a:pt x="116" y="32"/>
                  <a:pt x="116" y="32"/>
                  <a:pt x="116" y="32"/>
                </a:cubicBezTo>
                <a:cubicBezTo>
                  <a:pt x="79" y="69"/>
                  <a:pt x="79" y="69"/>
                  <a:pt x="79" y="69"/>
                </a:cubicBezTo>
                <a:cubicBezTo>
                  <a:pt x="70" y="64"/>
                  <a:pt x="70" y="64"/>
                  <a:pt x="70" y="64"/>
                </a:cubicBezTo>
                <a:cubicBezTo>
                  <a:pt x="110" y="24"/>
                  <a:pt x="110" y="24"/>
                  <a:pt x="110" y="24"/>
                </a:cubicBezTo>
                <a:lnTo>
                  <a:pt x="111" y="25"/>
                </a:lnTo>
                <a:close/>
                <a:moveTo>
                  <a:pt x="68" y="5"/>
                </a:moveTo>
                <a:cubicBezTo>
                  <a:pt x="70" y="5"/>
                  <a:pt x="70" y="5"/>
                  <a:pt x="70" y="5"/>
                </a:cubicBezTo>
                <a:cubicBezTo>
                  <a:pt x="72" y="5"/>
                  <a:pt x="75" y="5"/>
                  <a:pt x="77" y="6"/>
                </a:cubicBezTo>
                <a:cubicBezTo>
                  <a:pt x="80" y="6"/>
                  <a:pt x="80" y="6"/>
                  <a:pt x="80" y="6"/>
                </a:cubicBezTo>
                <a:cubicBezTo>
                  <a:pt x="68" y="17"/>
                  <a:pt x="68" y="17"/>
                  <a:pt x="68" y="17"/>
                </a:cubicBezTo>
                <a:lnTo>
                  <a:pt x="68" y="5"/>
                </a:lnTo>
                <a:close/>
                <a:moveTo>
                  <a:pt x="68" y="24"/>
                </a:moveTo>
                <a:cubicBezTo>
                  <a:pt x="85" y="8"/>
                  <a:pt x="85" y="8"/>
                  <a:pt x="85" y="8"/>
                </a:cubicBezTo>
                <a:cubicBezTo>
                  <a:pt x="85" y="8"/>
                  <a:pt x="85" y="8"/>
                  <a:pt x="85" y="8"/>
                </a:cubicBezTo>
                <a:cubicBezTo>
                  <a:pt x="88" y="9"/>
                  <a:pt x="91" y="10"/>
                  <a:pt x="93" y="11"/>
                </a:cubicBezTo>
                <a:cubicBezTo>
                  <a:pt x="95" y="12"/>
                  <a:pt x="95" y="12"/>
                  <a:pt x="95" y="12"/>
                </a:cubicBezTo>
                <a:cubicBezTo>
                  <a:pt x="68" y="38"/>
                  <a:pt x="68" y="38"/>
                  <a:pt x="68" y="38"/>
                </a:cubicBezTo>
                <a:lnTo>
                  <a:pt x="68" y="24"/>
                </a:lnTo>
                <a:close/>
                <a:moveTo>
                  <a:pt x="68" y="45"/>
                </a:moveTo>
                <a:cubicBezTo>
                  <a:pt x="99" y="14"/>
                  <a:pt x="99" y="14"/>
                  <a:pt x="99" y="14"/>
                </a:cubicBezTo>
                <a:cubicBezTo>
                  <a:pt x="100" y="15"/>
                  <a:pt x="100" y="15"/>
                  <a:pt x="100" y="15"/>
                </a:cubicBezTo>
                <a:cubicBezTo>
                  <a:pt x="102" y="17"/>
                  <a:pt x="104" y="18"/>
                  <a:pt x="106" y="20"/>
                </a:cubicBezTo>
                <a:cubicBezTo>
                  <a:pt x="107" y="21"/>
                  <a:pt x="107" y="21"/>
                  <a:pt x="107" y="21"/>
                </a:cubicBezTo>
                <a:cubicBezTo>
                  <a:pt x="68" y="59"/>
                  <a:pt x="68" y="59"/>
                  <a:pt x="68" y="59"/>
                </a:cubicBezTo>
                <a:lnTo>
                  <a:pt x="68" y="45"/>
                </a:lnTo>
                <a:close/>
                <a:moveTo>
                  <a:pt x="115" y="97"/>
                </a:moveTo>
                <a:cubicBezTo>
                  <a:pt x="113" y="100"/>
                  <a:pt x="111" y="104"/>
                  <a:pt x="108" y="106"/>
                </a:cubicBezTo>
                <a:cubicBezTo>
                  <a:pt x="104" y="110"/>
                  <a:pt x="100" y="113"/>
                  <a:pt x="95" y="116"/>
                </a:cubicBezTo>
                <a:cubicBezTo>
                  <a:pt x="86" y="121"/>
                  <a:pt x="76" y="123"/>
                  <a:pt x="66" y="123"/>
                </a:cubicBezTo>
                <a:cubicBezTo>
                  <a:pt x="61" y="123"/>
                  <a:pt x="56" y="123"/>
                  <a:pt x="51" y="121"/>
                </a:cubicBezTo>
                <a:cubicBezTo>
                  <a:pt x="46" y="120"/>
                  <a:pt x="41" y="118"/>
                  <a:pt x="36" y="115"/>
                </a:cubicBezTo>
                <a:cubicBezTo>
                  <a:pt x="29" y="111"/>
                  <a:pt x="23" y="106"/>
                  <a:pt x="19" y="100"/>
                </a:cubicBezTo>
                <a:cubicBezTo>
                  <a:pt x="14" y="94"/>
                  <a:pt x="11" y="87"/>
                  <a:pt x="9" y="79"/>
                </a:cubicBezTo>
                <a:cubicBezTo>
                  <a:pt x="7" y="72"/>
                  <a:pt x="6" y="64"/>
                  <a:pt x="7" y="57"/>
                </a:cubicBezTo>
                <a:cubicBezTo>
                  <a:pt x="8" y="49"/>
                  <a:pt x="11" y="41"/>
                  <a:pt x="15" y="34"/>
                </a:cubicBezTo>
                <a:cubicBezTo>
                  <a:pt x="17" y="30"/>
                  <a:pt x="21" y="25"/>
                  <a:pt x="24" y="22"/>
                </a:cubicBezTo>
                <a:cubicBezTo>
                  <a:pt x="28" y="18"/>
                  <a:pt x="32" y="15"/>
                  <a:pt x="37" y="12"/>
                </a:cubicBezTo>
                <a:cubicBezTo>
                  <a:pt x="44" y="8"/>
                  <a:pt x="53" y="5"/>
                  <a:pt x="62" y="5"/>
                </a:cubicBezTo>
                <a:cubicBezTo>
                  <a:pt x="64" y="5"/>
                  <a:pt x="64" y="5"/>
                  <a:pt x="64" y="5"/>
                </a:cubicBezTo>
                <a:cubicBezTo>
                  <a:pt x="64" y="64"/>
                  <a:pt x="64" y="64"/>
                  <a:pt x="64" y="64"/>
                </a:cubicBezTo>
                <a:cubicBezTo>
                  <a:pt x="64" y="65"/>
                  <a:pt x="64" y="66"/>
                  <a:pt x="65" y="66"/>
                </a:cubicBezTo>
                <a:cubicBezTo>
                  <a:pt x="116" y="96"/>
                  <a:pt x="116" y="96"/>
                  <a:pt x="116" y="96"/>
                </a:cubicBezTo>
                <a:lnTo>
                  <a:pt x="115" y="97"/>
                </a:lnTo>
                <a:close/>
                <a:moveTo>
                  <a:pt x="119" y="92"/>
                </a:moveTo>
                <a:cubicBezTo>
                  <a:pt x="110" y="87"/>
                  <a:pt x="110" y="87"/>
                  <a:pt x="110" y="87"/>
                </a:cubicBezTo>
                <a:cubicBezTo>
                  <a:pt x="125" y="72"/>
                  <a:pt x="125" y="72"/>
                  <a:pt x="125" y="72"/>
                </a:cubicBezTo>
                <a:cubicBezTo>
                  <a:pt x="124" y="77"/>
                  <a:pt x="124" y="77"/>
                  <a:pt x="124" y="77"/>
                </a:cubicBezTo>
                <a:cubicBezTo>
                  <a:pt x="123" y="81"/>
                  <a:pt x="121" y="86"/>
                  <a:pt x="119" y="90"/>
                </a:cubicBezTo>
                <a:lnTo>
                  <a:pt x="119" y="92"/>
                </a:lnTo>
                <a:close/>
              </a:path>
            </a:pathLst>
          </a:custGeom>
          <a:solidFill>
            <a:schemeClr val="accent4"/>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nvGrpSpPr>
          <p:cNvPr id="69" name="组合 68"/>
          <p:cNvGrpSpPr/>
          <p:nvPr>
            <p:custDataLst>
              <p:tags r:id="rId30"/>
            </p:custDataLst>
          </p:nvPr>
        </p:nvGrpSpPr>
        <p:grpSpPr>
          <a:xfrm>
            <a:off x="5476661" y="3710172"/>
            <a:ext cx="468000" cy="468000"/>
            <a:chOff x="4411663" y="304800"/>
            <a:chExt cx="481013" cy="481013"/>
          </a:xfrm>
          <a:solidFill>
            <a:schemeClr val="accent4"/>
          </a:solidFill>
        </p:grpSpPr>
        <p:sp>
          <p:nvSpPr>
            <p:cNvPr id="70" name="Freeform 228"/>
            <p:cNvSpPr>
              <a:spLocks noEditPoints="1"/>
            </p:cNvSpPr>
            <p:nvPr>
              <p:custDataLst>
                <p:tags r:id="rId31"/>
              </p:custDataLst>
            </p:nvPr>
          </p:nvSpPr>
          <p:spPr bwMode="auto">
            <a:xfrm>
              <a:off x="4411663" y="304800"/>
              <a:ext cx="481013" cy="481013"/>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106 w 128"/>
                <a:gd name="T11" fmla="*/ 106 h 128"/>
                <a:gd name="T12" fmla="*/ 87 w 128"/>
                <a:gd name="T13" fmla="*/ 119 h 128"/>
                <a:gd name="T14" fmla="*/ 64 w 128"/>
                <a:gd name="T15" fmla="*/ 123 h 128"/>
                <a:gd name="T16" fmla="*/ 41 w 128"/>
                <a:gd name="T17" fmla="*/ 119 h 128"/>
                <a:gd name="T18" fmla="*/ 22 w 128"/>
                <a:gd name="T19" fmla="*/ 106 h 128"/>
                <a:gd name="T20" fmla="*/ 9 w 128"/>
                <a:gd name="T21" fmla="*/ 87 h 128"/>
                <a:gd name="T22" fmla="*/ 5 w 128"/>
                <a:gd name="T23" fmla="*/ 64 h 128"/>
                <a:gd name="T24" fmla="*/ 9 w 128"/>
                <a:gd name="T25" fmla="*/ 41 h 128"/>
                <a:gd name="T26" fmla="*/ 22 w 128"/>
                <a:gd name="T27" fmla="*/ 22 h 128"/>
                <a:gd name="T28" fmla="*/ 41 w 128"/>
                <a:gd name="T29" fmla="*/ 9 h 128"/>
                <a:gd name="T30" fmla="*/ 87 w 128"/>
                <a:gd name="T31" fmla="*/ 9 h 128"/>
                <a:gd name="T32" fmla="*/ 106 w 128"/>
                <a:gd name="T33" fmla="*/ 22 h 128"/>
                <a:gd name="T34" fmla="*/ 119 w 128"/>
                <a:gd name="T35" fmla="*/ 41 h 128"/>
                <a:gd name="T36" fmla="*/ 123 w 128"/>
                <a:gd name="T37" fmla="*/ 64 h 128"/>
                <a:gd name="T38" fmla="*/ 119 w 128"/>
                <a:gd name="T39" fmla="*/ 87 h 128"/>
                <a:gd name="T40" fmla="*/ 106 w 128"/>
                <a:gd name="T41"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8">
                  <a:moveTo>
                    <a:pt x="64" y="0"/>
                  </a:moveTo>
                  <a:cubicBezTo>
                    <a:pt x="29" y="0"/>
                    <a:pt x="0" y="29"/>
                    <a:pt x="0" y="64"/>
                  </a:cubicBezTo>
                  <a:cubicBezTo>
                    <a:pt x="0" y="99"/>
                    <a:pt x="29" y="128"/>
                    <a:pt x="64" y="128"/>
                  </a:cubicBezTo>
                  <a:cubicBezTo>
                    <a:pt x="99" y="128"/>
                    <a:pt x="128" y="99"/>
                    <a:pt x="128" y="64"/>
                  </a:cubicBezTo>
                  <a:cubicBezTo>
                    <a:pt x="128" y="29"/>
                    <a:pt x="99" y="0"/>
                    <a:pt x="64" y="0"/>
                  </a:cubicBezTo>
                  <a:close/>
                  <a:moveTo>
                    <a:pt x="106" y="106"/>
                  </a:moveTo>
                  <a:cubicBezTo>
                    <a:pt x="101" y="111"/>
                    <a:pt x="94" y="116"/>
                    <a:pt x="87" y="119"/>
                  </a:cubicBezTo>
                  <a:cubicBezTo>
                    <a:pt x="80" y="122"/>
                    <a:pt x="72" y="123"/>
                    <a:pt x="64" y="123"/>
                  </a:cubicBezTo>
                  <a:cubicBezTo>
                    <a:pt x="56" y="123"/>
                    <a:pt x="48" y="122"/>
                    <a:pt x="41" y="119"/>
                  </a:cubicBezTo>
                  <a:cubicBezTo>
                    <a:pt x="34" y="116"/>
                    <a:pt x="27" y="111"/>
                    <a:pt x="22" y="106"/>
                  </a:cubicBezTo>
                  <a:cubicBezTo>
                    <a:pt x="17" y="101"/>
                    <a:pt x="12" y="94"/>
                    <a:pt x="9" y="87"/>
                  </a:cubicBezTo>
                  <a:cubicBezTo>
                    <a:pt x="6" y="80"/>
                    <a:pt x="5" y="72"/>
                    <a:pt x="5" y="64"/>
                  </a:cubicBezTo>
                  <a:cubicBezTo>
                    <a:pt x="5" y="56"/>
                    <a:pt x="6" y="48"/>
                    <a:pt x="9" y="41"/>
                  </a:cubicBezTo>
                  <a:cubicBezTo>
                    <a:pt x="12" y="34"/>
                    <a:pt x="17" y="27"/>
                    <a:pt x="22" y="22"/>
                  </a:cubicBezTo>
                  <a:cubicBezTo>
                    <a:pt x="27" y="17"/>
                    <a:pt x="34" y="12"/>
                    <a:pt x="41" y="9"/>
                  </a:cubicBezTo>
                  <a:cubicBezTo>
                    <a:pt x="56" y="3"/>
                    <a:pt x="72" y="3"/>
                    <a:pt x="87" y="9"/>
                  </a:cubicBezTo>
                  <a:cubicBezTo>
                    <a:pt x="94" y="12"/>
                    <a:pt x="101" y="17"/>
                    <a:pt x="106" y="22"/>
                  </a:cubicBezTo>
                  <a:cubicBezTo>
                    <a:pt x="111" y="27"/>
                    <a:pt x="116" y="34"/>
                    <a:pt x="119" y="41"/>
                  </a:cubicBezTo>
                  <a:cubicBezTo>
                    <a:pt x="122" y="48"/>
                    <a:pt x="123" y="56"/>
                    <a:pt x="123" y="64"/>
                  </a:cubicBezTo>
                  <a:cubicBezTo>
                    <a:pt x="123" y="72"/>
                    <a:pt x="122" y="80"/>
                    <a:pt x="119" y="87"/>
                  </a:cubicBezTo>
                  <a:cubicBezTo>
                    <a:pt x="116" y="94"/>
                    <a:pt x="112" y="101"/>
                    <a:pt x="106" y="106"/>
                  </a:cubicBez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71" name="Oval 229"/>
            <p:cNvSpPr>
              <a:spLocks noChangeArrowheads="1"/>
            </p:cNvSpPr>
            <p:nvPr>
              <p:custDataLst>
                <p:tags r:id="rId32"/>
              </p:custDataLst>
            </p:nvPr>
          </p:nvSpPr>
          <p:spPr bwMode="auto">
            <a:xfrm>
              <a:off x="4637088" y="530225"/>
              <a:ext cx="30163" cy="30163"/>
            </a:xfrm>
            <a:prstGeom prst="ellipse">
              <a:avLst/>
            </a:pr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72" name="Freeform 230"/>
            <p:cNvSpPr>
              <a:spLocks noEditPoints="1"/>
            </p:cNvSpPr>
            <p:nvPr>
              <p:custDataLst>
                <p:tags r:id="rId33"/>
              </p:custDataLst>
            </p:nvPr>
          </p:nvSpPr>
          <p:spPr bwMode="auto">
            <a:xfrm>
              <a:off x="4576763" y="381000"/>
              <a:ext cx="150813" cy="330200"/>
            </a:xfrm>
            <a:custGeom>
              <a:avLst/>
              <a:gdLst>
                <a:gd name="T0" fmla="*/ 40 w 40"/>
                <a:gd name="T1" fmla="*/ 43 h 88"/>
                <a:gd name="T2" fmla="*/ 40 w 40"/>
                <a:gd name="T3" fmla="*/ 43 h 88"/>
                <a:gd name="T4" fmla="*/ 22 w 40"/>
                <a:gd name="T5" fmla="*/ 2 h 88"/>
                <a:gd name="T6" fmla="*/ 18 w 40"/>
                <a:gd name="T7" fmla="*/ 2 h 88"/>
                <a:gd name="T8" fmla="*/ 0 w 40"/>
                <a:gd name="T9" fmla="*/ 43 h 88"/>
                <a:gd name="T10" fmla="*/ 0 w 40"/>
                <a:gd name="T11" fmla="*/ 44 h 88"/>
                <a:gd name="T12" fmla="*/ 0 w 40"/>
                <a:gd name="T13" fmla="*/ 45 h 88"/>
                <a:gd name="T14" fmla="*/ 0 w 40"/>
                <a:gd name="T15" fmla="*/ 45 h 88"/>
                <a:gd name="T16" fmla="*/ 18 w 40"/>
                <a:gd name="T17" fmla="*/ 86 h 88"/>
                <a:gd name="T18" fmla="*/ 22 w 40"/>
                <a:gd name="T19" fmla="*/ 86 h 88"/>
                <a:gd name="T20" fmla="*/ 40 w 40"/>
                <a:gd name="T21" fmla="*/ 45 h 88"/>
                <a:gd name="T22" fmla="*/ 40 w 40"/>
                <a:gd name="T23" fmla="*/ 44 h 88"/>
                <a:gd name="T24" fmla="*/ 40 w 40"/>
                <a:gd name="T25" fmla="*/ 44 h 88"/>
                <a:gd name="T26" fmla="*/ 40 w 40"/>
                <a:gd name="T27" fmla="*/ 44 h 88"/>
                <a:gd name="T28" fmla="*/ 40 w 40"/>
                <a:gd name="T29" fmla="*/ 43 h 88"/>
                <a:gd name="T30" fmla="*/ 20 w 40"/>
                <a:gd name="T31" fmla="*/ 80 h 88"/>
                <a:gd name="T32" fmla="*/ 4 w 40"/>
                <a:gd name="T33" fmla="*/ 44 h 88"/>
                <a:gd name="T34" fmla="*/ 20 w 40"/>
                <a:gd name="T35" fmla="*/ 9 h 88"/>
                <a:gd name="T36" fmla="*/ 36 w 40"/>
                <a:gd name="T37" fmla="*/ 44 h 88"/>
                <a:gd name="T38" fmla="*/ 20 w 40"/>
                <a:gd name="T3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88">
                  <a:moveTo>
                    <a:pt x="40" y="43"/>
                  </a:moveTo>
                  <a:cubicBezTo>
                    <a:pt x="40" y="43"/>
                    <a:pt x="40" y="43"/>
                    <a:pt x="40" y="43"/>
                  </a:cubicBezTo>
                  <a:cubicBezTo>
                    <a:pt x="22" y="2"/>
                    <a:pt x="22" y="2"/>
                    <a:pt x="22" y="2"/>
                  </a:cubicBezTo>
                  <a:cubicBezTo>
                    <a:pt x="21" y="0"/>
                    <a:pt x="19" y="0"/>
                    <a:pt x="18" y="2"/>
                  </a:cubicBezTo>
                  <a:cubicBezTo>
                    <a:pt x="0" y="43"/>
                    <a:pt x="0" y="43"/>
                    <a:pt x="0" y="43"/>
                  </a:cubicBezTo>
                  <a:cubicBezTo>
                    <a:pt x="0" y="43"/>
                    <a:pt x="0" y="44"/>
                    <a:pt x="0" y="44"/>
                  </a:cubicBezTo>
                  <a:cubicBezTo>
                    <a:pt x="0" y="44"/>
                    <a:pt x="0" y="45"/>
                    <a:pt x="0" y="45"/>
                  </a:cubicBezTo>
                  <a:cubicBezTo>
                    <a:pt x="0" y="45"/>
                    <a:pt x="0" y="45"/>
                    <a:pt x="0" y="45"/>
                  </a:cubicBezTo>
                  <a:cubicBezTo>
                    <a:pt x="18" y="86"/>
                    <a:pt x="18" y="86"/>
                    <a:pt x="18" y="86"/>
                  </a:cubicBezTo>
                  <a:cubicBezTo>
                    <a:pt x="19" y="88"/>
                    <a:pt x="21" y="88"/>
                    <a:pt x="22" y="86"/>
                  </a:cubicBezTo>
                  <a:cubicBezTo>
                    <a:pt x="40" y="45"/>
                    <a:pt x="40" y="45"/>
                    <a:pt x="40" y="45"/>
                  </a:cubicBezTo>
                  <a:cubicBezTo>
                    <a:pt x="40" y="45"/>
                    <a:pt x="40" y="44"/>
                    <a:pt x="40" y="44"/>
                  </a:cubicBezTo>
                  <a:cubicBezTo>
                    <a:pt x="40" y="44"/>
                    <a:pt x="40" y="44"/>
                    <a:pt x="40" y="44"/>
                  </a:cubicBezTo>
                  <a:cubicBezTo>
                    <a:pt x="40" y="44"/>
                    <a:pt x="40" y="44"/>
                    <a:pt x="40" y="44"/>
                  </a:cubicBezTo>
                  <a:cubicBezTo>
                    <a:pt x="40" y="44"/>
                    <a:pt x="40" y="43"/>
                    <a:pt x="40" y="43"/>
                  </a:cubicBezTo>
                  <a:close/>
                  <a:moveTo>
                    <a:pt x="20" y="80"/>
                  </a:moveTo>
                  <a:cubicBezTo>
                    <a:pt x="4" y="44"/>
                    <a:pt x="4" y="44"/>
                    <a:pt x="4" y="44"/>
                  </a:cubicBezTo>
                  <a:cubicBezTo>
                    <a:pt x="20" y="9"/>
                    <a:pt x="20" y="9"/>
                    <a:pt x="20" y="9"/>
                  </a:cubicBezTo>
                  <a:cubicBezTo>
                    <a:pt x="36" y="44"/>
                    <a:pt x="36" y="44"/>
                    <a:pt x="36" y="44"/>
                  </a:cubicBezTo>
                  <a:lnTo>
                    <a:pt x="20" y="80"/>
                  </a:lnTo>
                  <a:close/>
                </a:path>
              </a:pathLst>
            </a:custGeom>
            <a:grpFill/>
            <a:ln w="9525">
              <a:noFill/>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45" name="文本框 4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3</a:t>
            </a:r>
            <a:endParaRPr lang="en-US" altLang="zh-CN" sz="3600" b="1" dirty="0" smtClean="0">
              <a:solidFill>
                <a:schemeClr val="bg1"/>
              </a:solidFill>
              <a:latin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4</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en-US" altLang="zh-CN" sz="3600" b="1" spc="300" dirty="0" smtClean="0">
                  <a:latin typeface="+mj-ea"/>
                  <a:ea typeface="+mj-ea"/>
                  <a:cs typeface="微软雅黑" panose="020B0503020204020204" charset="-122"/>
                  <a:sym typeface="+mn-ea"/>
                </a:rPr>
                <a:t> </a:t>
              </a:r>
              <a:r>
                <a:rPr lang="zh-CN" altLang="en-US" sz="3600" b="1" spc="300" dirty="0" smtClean="0">
                  <a:latin typeface="+mj-ea"/>
                  <a:ea typeface="+mj-ea"/>
                  <a:cs typeface="微软雅黑" panose="020B0503020204020204" charset="-122"/>
                  <a:sym typeface="+mn-ea"/>
                </a:rPr>
                <a:t>实验结果</a:t>
              </a:r>
              <a:endParaRPr lang="zh-CN" altLang="en-US" sz="3600" b="1" spc="300" dirty="0">
                <a:solidFill>
                  <a:schemeClr val="accent3"/>
                </a:solidFill>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606550" y="322128"/>
            <a:ext cx="8643848" cy="524510"/>
          </a:xfrm>
        </p:spPr>
        <p:txBody>
          <a:bodyPr/>
          <a:lstStyle/>
          <a:p>
            <a:r>
              <a:rPr spc="300" dirty="0" smtClean="0">
                <a:sym typeface="+mn-ea"/>
              </a:rPr>
              <a:t>实验结果</a:t>
            </a:r>
            <a:endParaRPr lang="zh-CN" altLang="en-US" spc="300" dirty="0" smtClean="0">
              <a:sym typeface="+mn-ea"/>
            </a:endParaRPr>
          </a:p>
        </p:txBody>
      </p:sp>
      <p:sp>
        <p:nvSpPr>
          <p:cNvPr id="10" name="文本框 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4</a:t>
            </a:r>
            <a:endParaRPr lang="en-US" altLang="zh-CN" sz="3600" b="1" dirty="0" smtClean="0">
              <a:solidFill>
                <a:schemeClr val="bg1"/>
              </a:solidFill>
              <a:latin typeface="微软雅黑" panose="020B0503020204020204" charset="-122"/>
              <a:cs typeface="微软雅黑" panose="020B0503020204020204" charset="-122"/>
            </a:endParaRPr>
          </a:p>
        </p:txBody>
      </p:sp>
      <p:pic>
        <p:nvPicPr>
          <p:cNvPr id="3" name="图片 2"/>
          <p:cNvPicPr>
            <a:picLocks noChangeAspect="1"/>
          </p:cNvPicPr>
          <p:nvPr/>
        </p:nvPicPr>
        <p:blipFill>
          <a:blip r:embed="rId1"/>
          <a:stretch>
            <a:fillRect/>
          </a:stretch>
        </p:blipFill>
        <p:spPr>
          <a:xfrm>
            <a:off x="2189480" y="948690"/>
            <a:ext cx="7813040" cy="2791460"/>
          </a:xfrm>
          <a:prstGeom prst="rect">
            <a:avLst/>
          </a:prstGeom>
        </p:spPr>
      </p:pic>
      <p:pic>
        <p:nvPicPr>
          <p:cNvPr id="4" name="图片 3"/>
          <p:cNvPicPr>
            <a:picLocks noChangeAspect="1"/>
          </p:cNvPicPr>
          <p:nvPr/>
        </p:nvPicPr>
        <p:blipFill>
          <a:blip r:embed="rId2"/>
          <a:stretch>
            <a:fillRect/>
          </a:stretch>
        </p:blipFill>
        <p:spPr>
          <a:xfrm>
            <a:off x="2255520" y="3842385"/>
            <a:ext cx="2837180" cy="2167255"/>
          </a:xfrm>
          <a:prstGeom prst="rect">
            <a:avLst/>
          </a:prstGeom>
        </p:spPr>
      </p:pic>
      <p:pic>
        <p:nvPicPr>
          <p:cNvPr id="2" name="图片 1"/>
          <p:cNvPicPr>
            <a:picLocks noChangeAspect="1"/>
          </p:cNvPicPr>
          <p:nvPr/>
        </p:nvPicPr>
        <p:blipFill>
          <a:blip r:embed="rId3"/>
          <a:stretch>
            <a:fillRect/>
          </a:stretch>
        </p:blipFill>
        <p:spPr>
          <a:xfrm>
            <a:off x="6061710" y="4023360"/>
            <a:ext cx="4188460" cy="1986280"/>
          </a:xfrm>
          <a:prstGeom prst="rect">
            <a:avLst/>
          </a:prstGeom>
        </p:spPr>
      </p:pic>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custDataLst>
              <p:tags r:id="rId1"/>
            </p:custDataLst>
          </p:nvPr>
        </p:nvSpPr>
        <p:spPr>
          <a:xfrm>
            <a:off x="1606550" y="1578610"/>
            <a:ext cx="9596755" cy="3700145"/>
          </a:xfrm>
          <a:prstGeom prst="rect">
            <a:avLst/>
          </a:prstGeom>
          <a:noFill/>
        </p:spPr>
        <p:txBody>
          <a:bodyPr wrap="square" lIns="0" tIns="0" rIns="0" bIns="0" rtlCol="0">
            <a:noAutofit/>
          </a:bodyPr>
          <a:lstStyle/>
          <a:p>
            <a:pPr marL="285750" indent="-285750" algn="just" eaLnBrk="1">
              <a:lnSpc>
                <a:spcPct val="130000"/>
              </a:lnSpc>
              <a:buFont typeface="Arial" panose="020B0604020202020204" pitchFamily="34" charset="0"/>
              <a:buChar char="•"/>
            </a:pPr>
            <a:r>
              <a:rPr lang="en-US" altLang="zh-CN" sz="2000" spc="300" dirty="0">
                <a:cs typeface="微软雅黑" panose="020B0503020204020204" charset="-122"/>
                <a:sym typeface="+mn-ea"/>
              </a:rPr>
              <a:t>LLM</a:t>
            </a:r>
            <a:r>
              <a:rPr lang="zh-CN" altLang="en-US" sz="2000" spc="300" dirty="0">
                <a:cs typeface="微软雅黑" panose="020B0503020204020204" charset="-122"/>
                <a:sym typeface="+mn-ea"/>
              </a:rPr>
              <a:t>方法在所有指标上均占优，且随着有害比例增加，相较传统方法其性能仍能保持稳定。</a:t>
            </a: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r>
              <a:rPr lang="zh-CN" altLang="en-US" sz="2000" spc="300" dirty="0">
                <a:cs typeface="微软雅黑" panose="020B0503020204020204" charset="-122"/>
              </a:rPr>
              <a:t>综合性能表现：小样本</a:t>
            </a:r>
            <a:r>
              <a:rPr lang="en-US" altLang="zh-CN" sz="2000" spc="300" dirty="0">
                <a:cs typeface="微软雅黑" panose="020B0503020204020204" charset="-122"/>
              </a:rPr>
              <a:t>LLM&gt;</a:t>
            </a:r>
            <a:r>
              <a:rPr lang="zh-CN" altLang="en-US" sz="2000" spc="300" dirty="0">
                <a:cs typeface="微软雅黑" panose="020B0503020204020204" charset="-122"/>
              </a:rPr>
              <a:t>零样本</a:t>
            </a:r>
            <a:r>
              <a:rPr lang="en-US" altLang="zh-CN" sz="2000" spc="300" dirty="0">
                <a:cs typeface="微软雅黑" panose="020B0503020204020204" charset="-122"/>
              </a:rPr>
              <a:t>LLM&gt;</a:t>
            </a:r>
            <a:r>
              <a:rPr lang="zh-CN" altLang="en-US" sz="2000" spc="300" dirty="0">
                <a:cs typeface="微软雅黑" panose="020B0503020204020204" charset="-122"/>
              </a:rPr>
              <a:t>传统方法。</a:t>
            </a: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r>
              <a:rPr lang="zh-CN" altLang="en-US" sz="2000" spc="300" dirty="0">
                <a:cs typeface="微软雅黑" panose="020B0503020204020204" charset="-122"/>
              </a:rPr>
              <a:t>选用小样本</a:t>
            </a:r>
            <a:r>
              <a:rPr lang="en-US" altLang="zh-CN" sz="2000" spc="300" dirty="0">
                <a:cs typeface="微软雅黑" panose="020B0503020204020204" charset="-122"/>
              </a:rPr>
              <a:t>LLM</a:t>
            </a:r>
            <a:r>
              <a:rPr lang="zh-CN" altLang="en-US" sz="2000" spc="300" dirty="0">
                <a:cs typeface="微软雅黑" panose="020B0503020204020204" charset="-122"/>
              </a:rPr>
              <a:t>，并非样本数量越多性能表现越好（测试方案中，样本数量为</a:t>
            </a:r>
            <a:r>
              <a:rPr lang="en-US" altLang="zh-CN" sz="2000" spc="300" dirty="0">
                <a:cs typeface="微软雅黑" panose="020B0503020204020204" charset="-122"/>
              </a:rPr>
              <a:t>4</a:t>
            </a:r>
            <a:r>
              <a:rPr lang="zh-CN" altLang="en-US" sz="2000" spc="300" dirty="0">
                <a:cs typeface="微软雅黑" panose="020B0503020204020204" charset="-122"/>
              </a:rPr>
              <a:t>最佳）。</a:t>
            </a: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endParaRPr lang="zh-CN" altLang="en-US" sz="2000" spc="300" dirty="0">
              <a:cs typeface="微软雅黑" panose="020B0503020204020204" charset="-122"/>
            </a:endParaRPr>
          </a:p>
          <a:p>
            <a:pPr marL="285750" indent="-285750" algn="just" eaLnBrk="1">
              <a:lnSpc>
                <a:spcPct val="130000"/>
              </a:lnSpc>
              <a:buFont typeface="微软雅黑" panose="020B0503020204020204" charset="-122"/>
              <a:buChar char="•"/>
            </a:pPr>
            <a:r>
              <a:rPr lang="zh-CN" altLang="en-US" sz="2000" spc="300" dirty="0">
                <a:cs typeface="微软雅黑" panose="020B0503020204020204" charset="-122"/>
              </a:rPr>
              <a:t>使用开源模型</a:t>
            </a:r>
            <a:r>
              <a:rPr lang="en-US" altLang="zh-CN" sz="2000" spc="300" dirty="0">
                <a:cs typeface="微软雅黑" panose="020B0503020204020204" charset="-122"/>
              </a:rPr>
              <a:t>Mistral</a:t>
            </a:r>
            <a:r>
              <a:rPr lang="zh-CN" altLang="en-US" sz="2000" spc="300" dirty="0">
                <a:cs typeface="微软雅黑" panose="020B0503020204020204" charset="-122"/>
              </a:rPr>
              <a:t>也能达到接近于非开源模型</a:t>
            </a:r>
            <a:r>
              <a:rPr lang="en-US" altLang="zh-CN" sz="2000" spc="300" dirty="0">
                <a:cs typeface="微软雅黑" panose="020B0503020204020204" charset="-122"/>
              </a:rPr>
              <a:t>GPT-3.5</a:t>
            </a:r>
            <a:r>
              <a:rPr lang="zh-CN" altLang="en-US" sz="2000" spc="300" dirty="0">
                <a:cs typeface="微软雅黑" panose="020B0503020204020204" charset="-122"/>
              </a:rPr>
              <a:t>的性能表现，可以本地部署。</a:t>
            </a:r>
            <a:endParaRPr lang="zh-CN" altLang="en-US" sz="2000" spc="300" dirty="0">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spc="300" dirty="0" smtClean="0">
                <a:sym typeface="+mn-ea"/>
              </a:rPr>
              <a:t>实验结论</a:t>
            </a:r>
            <a:endParaRPr lang="zh-CN" altLang="en-US" spc="300" dirty="0" smtClean="0">
              <a:sym typeface="+mn-ea"/>
            </a:endParaRPr>
          </a:p>
        </p:txBody>
      </p:sp>
      <p:sp>
        <p:nvSpPr>
          <p:cNvPr id="10" name="文本框 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4</a:t>
            </a:r>
            <a:endParaRPr lang="en-US" altLang="zh-CN" sz="3600" b="1" dirty="0" smtClean="0">
              <a:solidFill>
                <a:schemeClr val="bg1"/>
              </a:solidFill>
              <a:latin typeface="微软雅黑" panose="020B0503020204020204" charset="-122"/>
              <a:cs typeface="微软雅黑" panose="020B0503020204020204" charset="-122"/>
            </a:endParaRPr>
          </a:p>
        </p:txBody>
      </p:sp>
      <p:sp>
        <p:nvSpPr>
          <p:cNvPr id="23" name="矩形 22"/>
          <p:cNvSpPr/>
          <p:nvPr>
            <p:custDataLst>
              <p:tags r:id="rId2"/>
            </p:custDataLst>
          </p:nvPr>
        </p:nvSpPr>
        <p:spPr>
          <a:xfrm>
            <a:off x="357505" y="1344930"/>
            <a:ext cx="11482705" cy="4394200"/>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24" name="直角三角形 23"/>
          <p:cNvSpPr/>
          <p:nvPr>
            <p:custDataLst>
              <p:tags r:id="rId3"/>
            </p:custDataLst>
          </p:nvPr>
        </p:nvSpPr>
        <p:spPr>
          <a:xfrm flipV="1">
            <a:off x="357505" y="1344930"/>
            <a:ext cx="1689100" cy="152019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5</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smtClean="0">
                  <a:latin typeface="+mj-ea"/>
                  <a:ea typeface="+mj-ea"/>
                  <a:cs typeface="微软雅黑" panose="020B0503020204020204" charset="-122"/>
                </a:rPr>
                <a:t>创新点分析</a:t>
              </a:r>
              <a:endParaRPr lang="zh-CN" altLang="en-US" sz="3600" b="1" spc="300" dirty="0">
                <a:solidFill>
                  <a:schemeClr val="accent3"/>
                </a:solidFill>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创新点</a:t>
            </a:r>
            <a:endParaRPr lang="zh-CN" altLang="en-US" dirty="0"/>
          </a:p>
        </p:txBody>
      </p:sp>
      <p:grpSp>
        <p:nvGrpSpPr>
          <p:cNvPr id="19" name="组合 18"/>
          <p:cNvGrpSpPr/>
          <p:nvPr>
            <p:custDataLst>
              <p:tags r:id="rId1"/>
            </p:custDataLst>
          </p:nvPr>
        </p:nvGrpSpPr>
        <p:grpSpPr>
          <a:xfrm>
            <a:off x="1617636" y="4088765"/>
            <a:ext cx="1657350" cy="78394"/>
            <a:chOff x="1721420" y="2967038"/>
            <a:chExt cx="1657350" cy="78394"/>
          </a:xfrm>
          <a:solidFill>
            <a:schemeClr val="accent4"/>
          </a:solidFill>
        </p:grpSpPr>
        <p:cxnSp>
          <p:nvCxnSpPr>
            <p:cNvPr id="20" name="直接连接符 19"/>
            <p:cNvCxnSpPr/>
            <p:nvPr>
              <p:custDataLst>
                <p:tags r:id="rId2"/>
              </p:custDataLst>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等腰三角形 20"/>
            <p:cNvSpPr/>
            <p:nvPr>
              <p:custDataLst>
                <p:tags r:id="rId3"/>
              </p:custDataLst>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grpSp>
      <p:sp>
        <p:nvSpPr>
          <p:cNvPr id="22" name="文本框 21"/>
          <p:cNvSpPr txBox="1"/>
          <p:nvPr>
            <p:custDataLst>
              <p:tags r:id="rId4"/>
            </p:custDataLst>
          </p:nvPr>
        </p:nvSpPr>
        <p:spPr>
          <a:xfrm>
            <a:off x="871220" y="3964940"/>
            <a:ext cx="3490595" cy="1960245"/>
          </a:xfrm>
          <a:prstGeom prst="rect">
            <a:avLst/>
          </a:prstGeom>
          <a:noFill/>
          <a:ln>
            <a:noFill/>
          </a:ln>
        </p:spPr>
        <p:txBody>
          <a:bodyPr wrap="square" lIns="180000" tIns="180000" rIns="180000" bIns="180000" rtlCol="0">
            <a:noAutofit/>
          </a:bodyPr>
          <a:lstStyle>
            <a:defPPr>
              <a:defRPr lang="zh-CN"/>
            </a:defPPr>
            <a:lvl1pPr>
              <a:lnSpc>
                <a:spcPct val="130000"/>
              </a:lnSpc>
              <a:defRPr spc="100">
                <a:solidFill>
                  <a:schemeClr val="tx1">
                    <a:lumMod val="75000"/>
                    <a:lumOff val="25000"/>
                  </a:schemeClr>
                </a:solidFill>
              </a:defRPr>
            </a:lvl1pPr>
          </a:lstStyle>
          <a:p>
            <a:pPr algn="l"/>
            <a:r>
              <a:rPr lang="zh-CN" altLang="en-US" sz="1600" dirty="0">
                <a:solidFill>
                  <a:schemeClr val="tx1"/>
                </a:solidFill>
                <a:cs typeface="微软雅黑" panose="020B0503020204020204" charset="-122"/>
              </a:rPr>
              <a:t>它利用的是大模型预训练好的、海量的世界知识和推理能力，而不是针对特定任务的标注数据。</a:t>
            </a:r>
            <a:endParaRPr lang="zh-CN" altLang="en-US" sz="1600" dirty="0">
              <a:solidFill>
                <a:schemeClr val="tx1"/>
              </a:solidFill>
              <a:cs typeface="微软雅黑" panose="020B0503020204020204" charset="-122"/>
            </a:endParaRPr>
          </a:p>
          <a:p>
            <a:pPr algn="l"/>
            <a:endParaRPr lang="zh-CN" altLang="en-US" sz="1600" dirty="0">
              <a:solidFill>
                <a:schemeClr val="tx1"/>
              </a:solidFill>
              <a:cs typeface="微软雅黑" panose="020B0503020204020204" charset="-122"/>
            </a:endParaRPr>
          </a:p>
          <a:p>
            <a:pPr algn="l"/>
            <a:r>
              <a:rPr lang="zh-CN" altLang="en-US" sz="1600" dirty="0">
                <a:solidFill>
                  <a:schemeClr val="tx1"/>
                </a:solidFill>
                <a:cs typeface="微软雅黑" panose="020B0503020204020204" charset="-122"/>
              </a:rPr>
              <a:t>直接解决</a:t>
            </a:r>
            <a:r>
              <a:rPr lang="en-US" altLang="zh-CN" sz="1600" dirty="0">
                <a:solidFill>
                  <a:schemeClr val="tx1"/>
                </a:solidFill>
                <a:cs typeface="微软雅黑" panose="020B0503020204020204" charset="-122"/>
              </a:rPr>
              <a:t> -&gt; </a:t>
            </a:r>
            <a:r>
              <a:rPr lang="zh-CN" altLang="en-US" sz="1600" dirty="0">
                <a:solidFill>
                  <a:schemeClr val="tx1"/>
                </a:solidFill>
                <a:cs typeface="微软雅黑" panose="020B0503020204020204" charset="-122"/>
              </a:rPr>
              <a:t>传统方法对海量人工标注的依赖问题。</a:t>
            </a:r>
            <a:endParaRPr lang="zh-CN" altLang="en-US" sz="1600" dirty="0">
              <a:solidFill>
                <a:schemeClr val="tx1"/>
              </a:solidFill>
              <a:cs typeface="微软雅黑" panose="020B0503020204020204" charset="-122"/>
            </a:endParaRPr>
          </a:p>
        </p:txBody>
      </p:sp>
      <p:sp>
        <p:nvSpPr>
          <p:cNvPr id="23" name="矩形: 圆角 20"/>
          <p:cNvSpPr/>
          <p:nvPr>
            <p:custDataLst>
              <p:tags r:id="rId5"/>
            </p:custDataLst>
          </p:nvPr>
        </p:nvSpPr>
        <p:spPr>
          <a:xfrm>
            <a:off x="1515110" y="3595370"/>
            <a:ext cx="1861185" cy="368935"/>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cs typeface="微软雅黑" panose="020B0503020204020204" charset="-122"/>
              </a:rPr>
              <a:t>摆脱数据依赖</a:t>
            </a:r>
            <a:endParaRPr lang="zh-CN" altLang="en-US" sz="2000" b="1" dirty="0">
              <a:solidFill>
                <a:schemeClr val="accent1"/>
              </a:solidFill>
              <a:latin typeface="+mj-ea"/>
              <a:ea typeface="+mj-ea"/>
              <a:cs typeface="微软雅黑" panose="020B0503020204020204" charset="-122"/>
            </a:endParaRPr>
          </a:p>
        </p:txBody>
      </p:sp>
      <p:grpSp>
        <p:nvGrpSpPr>
          <p:cNvPr id="24" name="组合 23"/>
          <p:cNvGrpSpPr/>
          <p:nvPr>
            <p:custDataLst>
              <p:tags r:id="rId6"/>
            </p:custDataLst>
          </p:nvPr>
        </p:nvGrpSpPr>
        <p:grpSpPr>
          <a:xfrm>
            <a:off x="5267325" y="4088765"/>
            <a:ext cx="1657350" cy="78394"/>
            <a:chOff x="1721420" y="2967038"/>
            <a:chExt cx="1657350" cy="78394"/>
          </a:xfrm>
          <a:solidFill>
            <a:schemeClr val="accent4"/>
          </a:solidFill>
        </p:grpSpPr>
        <p:cxnSp>
          <p:nvCxnSpPr>
            <p:cNvPr id="25" name="直接连接符 24"/>
            <p:cNvCxnSpPr/>
            <p:nvPr>
              <p:custDataLst>
                <p:tags r:id="rId7"/>
              </p:custDataLst>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6" name="等腰三角形 25"/>
            <p:cNvSpPr/>
            <p:nvPr>
              <p:custDataLst>
                <p:tags r:id="rId8"/>
              </p:custDataLst>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grpSp>
      <p:sp>
        <p:nvSpPr>
          <p:cNvPr id="27" name="文本框 26"/>
          <p:cNvSpPr txBox="1"/>
          <p:nvPr>
            <p:custDataLst>
              <p:tags r:id="rId9"/>
            </p:custDataLst>
          </p:nvPr>
        </p:nvSpPr>
        <p:spPr>
          <a:xfrm>
            <a:off x="4513580" y="3964940"/>
            <a:ext cx="3355975" cy="2129790"/>
          </a:xfrm>
          <a:prstGeom prst="rect">
            <a:avLst/>
          </a:prstGeom>
          <a:noFill/>
          <a:ln>
            <a:noFill/>
          </a:ln>
        </p:spPr>
        <p:txBody>
          <a:bodyPr wrap="square" lIns="180000" tIns="180000" rIns="180000" bIns="180000" rtlCol="0">
            <a:noAutofit/>
          </a:bodyPr>
          <a:lstStyle>
            <a:defPPr>
              <a:defRPr lang="zh-CN"/>
            </a:defPPr>
            <a:lvl1pPr>
              <a:lnSpc>
                <a:spcPct val="130000"/>
              </a:lnSpc>
              <a:defRPr spc="100">
                <a:solidFill>
                  <a:schemeClr val="tx1">
                    <a:lumMod val="75000"/>
                    <a:lumOff val="25000"/>
                  </a:schemeClr>
                </a:solidFill>
              </a:defRPr>
            </a:lvl1pPr>
          </a:lstStyle>
          <a:p>
            <a:pPr algn="l"/>
            <a:r>
              <a:rPr lang="zh-CN" altLang="en-US" sz="1600" dirty="0">
                <a:solidFill>
                  <a:schemeClr val="tx1"/>
                </a:solidFill>
                <a:cs typeface="微软雅黑" panose="020B0503020204020204" charset="-122"/>
              </a:rPr>
              <a:t>面对新型的有害内容，大模型能凭借常识和上下文理解进行判断，而非死板的模式匹配。</a:t>
            </a:r>
            <a:endParaRPr lang="zh-CN" altLang="en-US" sz="1600" dirty="0">
              <a:solidFill>
                <a:schemeClr val="tx1"/>
              </a:solidFill>
              <a:cs typeface="微软雅黑" panose="020B0503020204020204" charset="-122"/>
            </a:endParaRPr>
          </a:p>
          <a:p>
            <a:pPr algn="l"/>
            <a:endParaRPr lang="zh-CN" altLang="en-US" sz="1600" dirty="0">
              <a:solidFill>
                <a:schemeClr val="tx1"/>
              </a:solidFill>
              <a:cs typeface="微软雅黑" panose="020B0503020204020204" charset="-122"/>
            </a:endParaRPr>
          </a:p>
          <a:p>
            <a:pPr algn="l"/>
            <a:r>
              <a:rPr lang="zh-CN" altLang="en-US" sz="1600" dirty="0">
                <a:solidFill>
                  <a:schemeClr val="tx1"/>
                </a:solidFill>
                <a:cs typeface="微软雅黑" panose="020B0503020204020204" charset="-122"/>
              </a:rPr>
              <a:t>直接解决</a:t>
            </a:r>
            <a:r>
              <a:rPr lang="en-US" altLang="zh-CN" sz="1600" dirty="0">
                <a:solidFill>
                  <a:schemeClr val="tx1"/>
                </a:solidFill>
                <a:cs typeface="微软雅黑" panose="020B0503020204020204" charset="-122"/>
              </a:rPr>
              <a:t> -&gt; </a:t>
            </a:r>
            <a:r>
              <a:rPr lang="zh-CN" altLang="en-US" sz="1600" dirty="0">
                <a:solidFill>
                  <a:schemeClr val="tx1"/>
                </a:solidFill>
                <a:cs typeface="微软雅黑" panose="020B0503020204020204" charset="-122"/>
              </a:rPr>
              <a:t>传统方法无法应对</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概念漂移</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的难题。</a:t>
            </a:r>
            <a:endParaRPr lang="zh-CN" altLang="en-US" sz="1600" dirty="0">
              <a:solidFill>
                <a:schemeClr val="tx1"/>
              </a:solidFill>
              <a:cs typeface="微软雅黑" panose="020B0503020204020204" charset="-122"/>
            </a:endParaRPr>
          </a:p>
        </p:txBody>
      </p:sp>
      <p:sp>
        <p:nvSpPr>
          <p:cNvPr id="28" name="矩形: 圆角 37"/>
          <p:cNvSpPr/>
          <p:nvPr>
            <p:custDataLst>
              <p:tags r:id="rId10"/>
            </p:custDataLst>
          </p:nvPr>
        </p:nvSpPr>
        <p:spPr>
          <a:xfrm>
            <a:off x="5135880" y="3595370"/>
            <a:ext cx="1920240" cy="368935"/>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cs typeface="微软雅黑" panose="020B0503020204020204" charset="-122"/>
              </a:rPr>
              <a:t>动态适应变化</a:t>
            </a:r>
            <a:endParaRPr lang="zh-CN" altLang="en-US" sz="2000" b="1" dirty="0">
              <a:solidFill>
                <a:schemeClr val="accent1"/>
              </a:solidFill>
              <a:latin typeface="+mj-ea"/>
              <a:ea typeface="+mj-ea"/>
              <a:cs typeface="微软雅黑" panose="020B0503020204020204" charset="-122"/>
            </a:endParaRPr>
          </a:p>
        </p:txBody>
      </p:sp>
      <p:grpSp>
        <p:nvGrpSpPr>
          <p:cNvPr id="29" name="组合 28"/>
          <p:cNvGrpSpPr/>
          <p:nvPr>
            <p:custDataLst>
              <p:tags r:id="rId11"/>
            </p:custDataLst>
          </p:nvPr>
        </p:nvGrpSpPr>
        <p:grpSpPr>
          <a:xfrm>
            <a:off x="8917014" y="4088765"/>
            <a:ext cx="1657350" cy="78394"/>
            <a:chOff x="1721420" y="2967038"/>
            <a:chExt cx="1657350" cy="78394"/>
          </a:xfrm>
          <a:solidFill>
            <a:schemeClr val="accent4"/>
          </a:solidFill>
        </p:grpSpPr>
        <p:cxnSp>
          <p:nvCxnSpPr>
            <p:cNvPr id="30" name="直接连接符 29"/>
            <p:cNvCxnSpPr/>
            <p:nvPr>
              <p:custDataLst>
                <p:tags r:id="rId12"/>
              </p:custDataLst>
            </p:nvPr>
          </p:nvCxnSpPr>
          <p:spPr>
            <a:xfrm>
              <a:off x="1721420" y="2971800"/>
              <a:ext cx="1657350" cy="0"/>
            </a:xfrm>
            <a:prstGeom prst="line">
              <a:avLst/>
            </a:prstGeom>
            <a:grpFill/>
            <a:ln>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1" name="等腰三角形 30"/>
            <p:cNvSpPr/>
            <p:nvPr>
              <p:custDataLst>
                <p:tags r:id="rId13"/>
              </p:custDataLst>
            </p:nvPr>
          </p:nvSpPr>
          <p:spPr>
            <a:xfrm flipV="1">
              <a:off x="2504627" y="2967038"/>
              <a:ext cx="90936" cy="78394"/>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grpSp>
      <p:sp>
        <p:nvSpPr>
          <p:cNvPr id="32" name="文本框 31"/>
          <p:cNvSpPr txBox="1"/>
          <p:nvPr>
            <p:custDataLst>
              <p:tags r:id="rId14"/>
            </p:custDataLst>
          </p:nvPr>
        </p:nvSpPr>
        <p:spPr>
          <a:xfrm>
            <a:off x="8305800" y="3964940"/>
            <a:ext cx="2879725" cy="2129790"/>
          </a:xfrm>
          <a:prstGeom prst="rect">
            <a:avLst/>
          </a:prstGeom>
          <a:noFill/>
          <a:ln>
            <a:noFill/>
          </a:ln>
        </p:spPr>
        <p:txBody>
          <a:bodyPr wrap="square" lIns="180000" tIns="180000" rIns="180000" bIns="180000" rtlCol="0">
            <a:noAutofit/>
          </a:bodyPr>
          <a:lstStyle>
            <a:defPPr>
              <a:defRPr lang="zh-CN"/>
            </a:defPPr>
            <a:lvl1pPr>
              <a:lnSpc>
                <a:spcPct val="130000"/>
              </a:lnSpc>
              <a:defRPr spc="100">
                <a:solidFill>
                  <a:schemeClr val="tx1">
                    <a:lumMod val="75000"/>
                    <a:lumOff val="25000"/>
                  </a:schemeClr>
                </a:solidFill>
              </a:defRPr>
            </a:lvl1pPr>
          </a:lstStyle>
          <a:p>
            <a:pPr algn="l"/>
            <a:r>
              <a:rPr lang="zh-CN" altLang="en-US" sz="1600" dirty="0">
                <a:solidFill>
                  <a:schemeClr val="tx1"/>
                </a:solidFill>
                <a:cs typeface="微软雅黑" panose="020B0503020204020204" charset="-122"/>
              </a:rPr>
              <a:t>它选择</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下沉</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而非</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删除</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，在有效降低有害内容曝光的同时，最大限度地保留了平台内容的完整性和多样性，避免了</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一刀切</a:t>
            </a:r>
            <a:r>
              <a:rPr lang="en-US" altLang="zh-CN" sz="1600" dirty="0">
                <a:solidFill>
                  <a:schemeClr val="tx1"/>
                </a:solidFill>
                <a:cs typeface="微软雅黑" panose="020B0503020204020204" charset="-122"/>
              </a:rPr>
              <a:t>”</a:t>
            </a:r>
            <a:r>
              <a:rPr lang="zh-CN" altLang="en-US" sz="1600" dirty="0">
                <a:solidFill>
                  <a:schemeClr val="tx1"/>
                </a:solidFill>
                <a:cs typeface="微软雅黑" panose="020B0503020204020204" charset="-122"/>
              </a:rPr>
              <a:t>式的审查争议。</a:t>
            </a:r>
            <a:endParaRPr lang="zh-CN" altLang="en-US" sz="1600" dirty="0">
              <a:solidFill>
                <a:schemeClr val="tx1"/>
              </a:solidFill>
              <a:cs typeface="微软雅黑" panose="020B0503020204020204" charset="-122"/>
            </a:endParaRPr>
          </a:p>
        </p:txBody>
      </p:sp>
      <p:sp>
        <p:nvSpPr>
          <p:cNvPr id="33" name="矩形: 圆角 43"/>
          <p:cNvSpPr/>
          <p:nvPr>
            <p:custDataLst>
              <p:tags r:id="rId15"/>
            </p:custDataLst>
          </p:nvPr>
        </p:nvSpPr>
        <p:spPr>
          <a:xfrm>
            <a:off x="8520430" y="3595370"/>
            <a:ext cx="2449830" cy="368935"/>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sz="2000" b="1" dirty="0">
                <a:solidFill>
                  <a:schemeClr val="accent1"/>
                </a:solidFill>
                <a:latin typeface="+mj-ea"/>
                <a:ea typeface="+mj-ea"/>
                <a:cs typeface="微软雅黑" panose="020B0503020204020204" charset="-122"/>
              </a:rPr>
              <a:t>更温和的干预方式</a:t>
            </a:r>
            <a:endParaRPr lang="zh-CN" altLang="en-US" sz="2000" b="1" dirty="0">
              <a:solidFill>
                <a:schemeClr val="accent1"/>
              </a:solidFill>
              <a:latin typeface="+mj-ea"/>
              <a:ea typeface="+mj-ea"/>
              <a:cs typeface="微软雅黑" panose="020B0503020204020204" charset="-122"/>
            </a:endParaRPr>
          </a:p>
        </p:txBody>
      </p:sp>
      <p:sp>
        <p:nvSpPr>
          <p:cNvPr id="2" name="文本框 1"/>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5</a:t>
            </a:r>
            <a:endParaRPr lang="en-US" altLang="zh-CN" sz="3600" b="1" dirty="0" smtClean="0">
              <a:solidFill>
                <a:schemeClr val="bg1"/>
              </a:solidFill>
              <a:latin typeface="微软雅黑" panose="020B0503020204020204" charset="-122"/>
              <a:cs typeface="微软雅黑" panose="020B0503020204020204" charset="-122"/>
            </a:endParaRPr>
          </a:p>
        </p:txBody>
      </p:sp>
      <p:pic>
        <p:nvPicPr>
          <p:cNvPr id="3" name="图片 2" descr="d355a018-c54a-4804-ad91-ad4de428e4e3"/>
          <p:cNvPicPr>
            <a:picLocks noChangeAspect="1"/>
          </p:cNvPicPr>
          <p:nvPr>
            <p:custDataLst>
              <p:tags r:id="rId16"/>
            </p:custDataLst>
          </p:nvPr>
        </p:nvPicPr>
        <p:blipFill>
          <a:blip r:embed="rId17"/>
          <a:stretch>
            <a:fillRect/>
          </a:stretch>
        </p:blipFill>
        <p:spPr>
          <a:xfrm>
            <a:off x="1440180" y="1363345"/>
            <a:ext cx="2065655" cy="2065655"/>
          </a:xfrm>
          <a:prstGeom prst="rect">
            <a:avLst/>
          </a:prstGeom>
        </p:spPr>
      </p:pic>
      <p:pic>
        <p:nvPicPr>
          <p:cNvPr id="4" name="图片 3" descr="39f84635-e89d-40cd-b99f-c82fdbe5c57a"/>
          <p:cNvPicPr>
            <a:picLocks noChangeAspect="1"/>
          </p:cNvPicPr>
          <p:nvPr>
            <p:custDataLst>
              <p:tags r:id="rId18"/>
            </p:custDataLst>
          </p:nvPr>
        </p:nvPicPr>
        <p:blipFill>
          <a:blip r:embed="rId19"/>
          <a:stretch>
            <a:fillRect/>
          </a:stretch>
        </p:blipFill>
        <p:spPr>
          <a:xfrm>
            <a:off x="4895215" y="1193800"/>
            <a:ext cx="2309495" cy="2309495"/>
          </a:xfrm>
          <a:prstGeom prst="rect">
            <a:avLst/>
          </a:prstGeom>
        </p:spPr>
      </p:pic>
      <p:pic>
        <p:nvPicPr>
          <p:cNvPr id="5" name="图片 4" descr="699cb1f7-bbf2-4d57-bf57-48a8fdd8a47c"/>
          <p:cNvPicPr>
            <a:picLocks noChangeAspect="1"/>
          </p:cNvPicPr>
          <p:nvPr>
            <p:custDataLst>
              <p:tags r:id="rId20"/>
            </p:custDataLst>
          </p:nvPr>
        </p:nvPicPr>
        <p:blipFill>
          <a:blip r:embed="rId21"/>
          <a:stretch>
            <a:fillRect/>
          </a:stretch>
        </p:blipFill>
        <p:spPr>
          <a:xfrm>
            <a:off x="8608695" y="1256665"/>
            <a:ext cx="2275840" cy="2275840"/>
          </a:xfrm>
          <a:prstGeom prst="rect">
            <a:avLst/>
          </a:prstGeom>
        </p:spPr>
      </p:pic>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创新点</a:t>
            </a:r>
            <a:endParaRPr lang="zh-CN" altLang="en-US" dirty="0"/>
          </a:p>
        </p:txBody>
      </p:sp>
      <p:sp>
        <p:nvSpPr>
          <p:cNvPr id="14" name="文本框 13"/>
          <p:cNvSpPr txBox="1"/>
          <p:nvPr>
            <p:custDataLst>
              <p:tags r:id="rId1"/>
            </p:custDataLst>
          </p:nvPr>
        </p:nvSpPr>
        <p:spPr>
          <a:xfrm>
            <a:off x="660400" y="1439545"/>
            <a:ext cx="6108700" cy="619760"/>
          </a:xfrm>
          <a:prstGeom prst="roundRect">
            <a:avLst/>
          </a:prstGeom>
          <a:solidFill>
            <a:schemeClr val="accent1"/>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提出了全新的、更科学的评估体系</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custDataLst>
              <p:tags r:id="rId2"/>
            </p:custDataLst>
          </p:nvPr>
        </p:nvSpPr>
        <p:spPr>
          <a:xfrm>
            <a:off x="660400" y="3936365"/>
            <a:ext cx="8498205" cy="619760"/>
          </a:xfrm>
          <a:prstGeom prst="roundRect">
            <a:avLst/>
          </a:prstGeom>
          <a:solidFill>
            <a:schemeClr val="accent4"/>
          </a:solidFill>
        </p:spPr>
        <p:txBody>
          <a:bodyPr wrap="square" lIns="0" tIns="0" rIns="0" bIns="0" rtlCol="0" anchor="ctr" anchorCtr="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验证了开放模型的可行性，指明了产业落地路径</a:t>
            </a:r>
            <a:endParaRPr kumimoji="0" lang="zh-CN" altLang="en-US" sz="2800"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0" name="文本框 19"/>
          <p:cNvSpPr txBox="1"/>
          <p:nvPr>
            <p:custDataLst>
              <p:tags r:id="rId3"/>
            </p:custDataLst>
          </p:nvPr>
        </p:nvSpPr>
        <p:spPr>
          <a:xfrm>
            <a:off x="660400" y="2217236"/>
            <a:ext cx="10858500" cy="1461770"/>
          </a:xfrm>
          <a:prstGeom prst="rect">
            <a:avLst/>
          </a:prstGeom>
          <a:noFill/>
        </p:spPr>
        <p:txBody>
          <a:bodyPr wrap="square" lIns="0" tIns="0" rIns="0" bIns="0" rtlCol="0">
            <a:spAutoFit/>
          </a:bodyPr>
          <a:lstStyle/>
          <a:p>
            <a:pPr indent="0" algn="just" fontAlgn="auto">
              <a:lnSpc>
                <a:spcPct val="130000"/>
              </a:lnSpc>
              <a:spcBef>
                <a:spcPts val="0"/>
              </a:spcBef>
              <a:spcAft>
                <a:spcPts val="500"/>
              </a:spcAft>
            </a:pPr>
            <a:r>
              <a:rPr lang="en-US" altLang="zh-CN" sz="1400" b="1"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Per-Pref-k (PPk)</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衡量用户需要浏览多少内容才会遇到第</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k</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个有害内容。这个指标非常直观，直接反映了安全内容的</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缓冲区</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有多厚。</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PPk</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值越高，用户体验越安全。</a:t>
            </a:r>
            <a:endPar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algn="just" eaLnBrk="1" fontAlgn="auto" hangingPunct="1">
              <a:lnSpc>
                <a:spcPct val="130000"/>
              </a:lnSpc>
              <a:spcBef>
                <a:spcPts val="0"/>
              </a:spcBef>
              <a:spcAft>
                <a:spcPts val="0"/>
              </a:spcAft>
            </a:pPr>
            <a:r>
              <a:rPr lang="en-US" altLang="zh-CN" sz="1400" b="1"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Exponentially Weighted Normalization</a:t>
            </a:r>
            <a:r>
              <a:rPr lang="en-US" altLang="zh-CN" sz="1400" b="1"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sym typeface="+mn-ea"/>
              </a:rPr>
              <a:t>(EWN)</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一个更综合的指标，衡量整个排序列表的</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质量</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。它对排在前面的内容赋予更高的权重，即使用户只看了前几项，也能评估其安全性。这个指标的好处是它与列表长度和有害内容比例无关，可以公平地比较不同场景下的排序效果。</a:t>
            </a:r>
            <a:endPar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21" name="文本框 20"/>
          <p:cNvSpPr txBox="1"/>
          <p:nvPr>
            <p:custDataLst>
              <p:tags r:id="rId4"/>
            </p:custDataLst>
          </p:nvPr>
        </p:nvSpPr>
        <p:spPr>
          <a:xfrm>
            <a:off x="687832" y="4700722"/>
            <a:ext cx="10858500" cy="1182370"/>
          </a:xfrm>
          <a:prstGeom prst="rect">
            <a:avLst/>
          </a:prstGeom>
          <a:noFill/>
        </p:spPr>
        <p:txBody>
          <a:bodyPr wrap="square" lIns="0" tIns="0" rIns="0" bIns="0" rtlCol="0">
            <a:spAutoFit/>
          </a:bodyPr>
          <a:lstStyle/>
          <a:p>
            <a:pPr indent="0" algn="l" fontAlgn="auto">
              <a:lnSpc>
                <a:spcPct val="130000"/>
              </a:lnSpc>
              <a:spcBef>
                <a:spcPts val="0"/>
              </a:spcBef>
              <a:spcAft>
                <a:spcPts val="500"/>
              </a:spcAft>
            </a:pP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论文不仅在</a:t>
            </a:r>
            <a:r>
              <a:rPr lang="en-US" altLang="zh-CN" sz="1400" b="1"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GPT-3.5</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这样的闭源模型上取得了成功，还在</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Llama2</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和</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Mistral</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等开源模型上进行了测试。结果表明，像</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Mistral-7B</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这样轻量级开源模型，虽然性能略逊于</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GPT-3.5</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，但依然远超传统方法，且可以本地化部署。</a:t>
            </a:r>
            <a:endPar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algn="l" eaLnBrk="1" fontAlgn="auto" hangingPunct="1">
              <a:lnSpc>
                <a:spcPct val="130000"/>
              </a:lnSpc>
              <a:spcBef>
                <a:spcPts val="0"/>
              </a:spcBef>
              <a:spcAft>
                <a:spcPts val="0"/>
              </a:spcAft>
            </a:pP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前沿意义：</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这打消了企业对于</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成本过高</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和</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数据隐私</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（将用户数据发送给第三方</a:t>
            </a:r>
            <a:r>
              <a:rPr lang="en-US" altLang="zh-CN"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API</a:t>
            </a:r>
            <a:r>
              <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）的顾虑，为这项技术的实际产业化落地指明了一条清晰、可行的道路。</a:t>
            </a:r>
            <a:endParaRPr lang="zh-CN" altLang="en-US" sz="14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22" name="文本框 21"/>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5</a:t>
            </a:r>
            <a:endParaRPr lang="en-US" altLang="zh-CN" sz="3600" b="1" dirty="0" smtClean="0">
              <a:solidFill>
                <a:schemeClr val="bg1"/>
              </a:solidFill>
              <a:latin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custDataLst>
              <p:tags r:id="rId1"/>
            </p:custDataLst>
          </p:nvPr>
        </p:nvGrpSpPr>
        <p:grpSpPr>
          <a:xfrm>
            <a:off x="5785962" y="2912037"/>
            <a:ext cx="5844032" cy="511949"/>
            <a:chOff x="5181690" y="2820726"/>
            <a:chExt cx="6290248" cy="551038"/>
          </a:xfrm>
        </p:grpSpPr>
        <p:sp>
          <p:nvSpPr>
            <p:cNvPr id="4" name="椭圆 3"/>
            <p:cNvSpPr/>
            <p:nvPr>
              <p:custDataLst>
                <p:tags r:id="rId2"/>
              </p:custDataLst>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1</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custDataLst>
                <p:tags r:id="rId3"/>
              </p:custDataLst>
            </p:nvPr>
          </p:nvSpPr>
          <p:spPr>
            <a:xfrm>
              <a:off x="6025592" y="2820726"/>
              <a:ext cx="5446346" cy="397105"/>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rPr>
                <a:t>主题选择：</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rPr>
                <a:t>大模型应用</a:t>
              </a:r>
              <a:endPar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endParaRPr>
            </a:p>
          </p:txBody>
        </p:sp>
      </p:grpSp>
      <p:grpSp>
        <p:nvGrpSpPr>
          <p:cNvPr id="18" name="组合 17"/>
          <p:cNvGrpSpPr/>
          <p:nvPr>
            <p:custDataLst>
              <p:tags r:id="rId4"/>
            </p:custDataLst>
          </p:nvPr>
        </p:nvGrpSpPr>
        <p:grpSpPr>
          <a:xfrm>
            <a:off x="5785973" y="3509445"/>
            <a:ext cx="5845651" cy="738505"/>
            <a:chOff x="5181690" y="3664293"/>
            <a:chExt cx="6291991" cy="794893"/>
          </a:xfrm>
        </p:grpSpPr>
        <p:sp>
          <p:nvSpPr>
            <p:cNvPr id="5" name="椭圆 4"/>
            <p:cNvSpPr/>
            <p:nvPr>
              <p:custDataLst>
                <p:tags r:id="rId5"/>
              </p:custDataLst>
            </p:nvPr>
          </p:nvSpPr>
          <p:spPr>
            <a:xfrm>
              <a:off x="5181690" y="3794945"/>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2</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6"/>
              </p:custDataLst>
            </p:nvPr>
          </p:nvSpPr>
          <p:spPr>
            <a:xfrm>
              <a:off x="6027335" y="3664293"/>
              <a:ext cx="5446346" cy="794893"/>
            </a:xfrm>
            <a:prstGeom prst="rect">
              <a:avLst/>
            </a:prstGeom>
            <a:noFill/>
          </p:spPr>
          <p:txBody>
            <a:bodyPr wrap="square" lIns="0" tIns="0" rIns="0" bIns="0" rtlCol="0">
              <a:spAutoFit/>
            </a:bodyPr>
            <a:lstStyle/>
            <a:p>
              <a:r>
                <a:rPr lang="zh-CN" altLang="en-US" sz="2400" b="1" spc="300" dirty="0">
                  <a:latin typeface="微软雅黑" panose="020B0503020204020204" charset="-122"/>
                  <a:ea typeface="微软雅黑" panose="020B0503020204020204" charset="-122"/>
                  <a:cs typeface="微软雅黑" panose="020B0503020204020204" charset="-122"/>
                </a:rPr>
                <a:t>使用</a:t>
              </a:r>
              <a:r>
                <a:rPr lang="zh-CN" altLang="en-US" sz="2400" b="1" spc="300" dirty="0">
                  <a:solidFill>
                    <a:srgbClr val="547CCA"/>
                  </a:solidFill>
                  <a:latin typeface="微软雅黑" panose="020B0503020204020204" charset="-122"/>
                  <a:ea typeface="微软雅黑" panose="020B0503020204020204" charset="-122"/>
                  <a:cs typeface="微软雅黑" panose="020B0503020204020204" charset="-122"/>
                </a:rPr>
                <a:t>大语言模型</a:t>
              </a:r>
              <a:r>
                <a:rPr lang="zh-CN" altLang="en-US" sz="2400" b="1" spc="300" dirty="0">
                  <a:latin typeface="微软雅黑" panose="020B0503020204020204" charset="-122"/>
                  <a:ea typeface="微软雅黑" panose="020B0503020204020204" charset="-122"/>
                  <a:cs typeface="微软雅黑" panose="020B0503020204020204" charset="-122"/>
                </a:rPr>
                <a:t>重新排名以减少社交媒体平台上的有害</a:t>
              </a:r>
              <a:r>
                <a:rPr lang="zh-CN" altLang="en-US" sz="2400" b="1" spc="300" dirty="0">
                  <a:solidFill>
                    <a:srgbClr val="547CCA"/>
                  </a:solidFill>
                  <a:latin typeface="微软雅黑" panose="020B0503020204020204" charset="-122"/>
                  <a:ea typeface="微软雅黑" panose="020B0503020204020204" charset="-122"/>
                  <a:cs typeface="微软雅黑" panose="020B0503020204020204" charset="-122"/>
                </a:rPr>
                <a:t>文本</a:t>
              </a:r>
              <a:r>
                <a:rPr lang="zh-CN" altLang="en-US" sz="2400" b="1" spc="300" dirty="0">
                  <a:latin typeface="微软雅黑" panose="020B0503020204020204" charset="-122"/>
                  <a:ea typeface="微软雅黑" panose="020B0503020204020204" charset="-122"/>
                  <a:cs typeface="微软雅黑" panose="020B0503020204020204" charset="-122"/>
                </a:rPr>
                <a:t>暴露</a:t>
              </a:r>
              <a:endParaRPr lang="zh-CN" altLang="en-US" sz="2400" b="1" spc="300" dirty="0">
                <a:latin typeface="微软雅黑" panose="020B0503020204020204" charset="-122"/>
                <a:ea typeface="微软雅黑" panose="020B0503020204020204" charset="-122"/>
                <a:cs typeface="微软雅黑" panose="020B0503020204020204" charset="-122"/>
              </a:endParaRPr>
            </a:p>
          </p:txBody>
        </p:sp>
      </p:grpSp>
      <p:grpSp>
        <p:nvGrpSpPr>
          <p:cNvPr id="17" name="组合 16"/>
          <p:cNvGrpSpPr/>
          <p:nvPr>
            <p:custDataLst>
              <p:tags r:id="rId7"/>
            </p:custDataLst>
          </p:nvPr>
        </p:nvGrpSpPr>
        <p:grpSpPr>
          <a:xfrm>
            <a:off x="5785962" y="4349796"/>
            <a:ext cx="5857461" cy="798155"/>
            <a:chOff x="5184190" y="4549297"/>
            <a:chExt cx="6304702" cy="859097"/>
          </a:xfrm>
        </p:grpSpPr>
        <p:sp>
          <p:nvSpPr>
            <p:cNvPr id="6" name="椭圆 5"/>
            <p:cNvSpPr/>
            <p:nvPr>
              <p:custDataLst>
                <p:tags r:id="rId8"/>
              </p:custDataLst>
            </p:nvPr>
          </p:nvSpPr>
          <p:spPr>
            <a:xfrm>
              <a:off x="5184190" y="454929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3</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12" name="文本框 11"/>
            <p:cNvSpPr txBox="1"/>
            <p:nvPr>
              <p:custDataLst>
                <p:tags r:id="rId9"/>
              </p:custDataLst>
            </p:nvPr>
          </p:nvSpPr>
          <p:spPr>
            <a:xfrm>
              <a:off x="6029846" y="4613501"/>
              <a:ext cx="5459046" cy="794893"/>
            </a:xfrm>
            <a:prstGeom prst="rect">
              <a:avLst/>
            </a:prstGeom>
            <a:noFill/>
          </p:spPr>
          <p:txBody>
            <a:bodyPr wrap="square" lIns="0" tIns="0" rIns="0" bIns="0" rtlCol="0">
              <a:spAutoFit/>
            </a:bodyPr>
            <a:lstStyle/>
            <a:p>
              <a:r>
                <a:rPr lang="en-US" altLang="zh-CN" sz="2400" b="1" spc="300" dirty="0" smtClean="0">
                  <a:latin typeface="微软雅黑" panose="020B0503020204020204" charset="-122"/>
                  <a:ea typeface="微软雅黑" panose="020B0503020204020204" charset="-122"/>
                  <a:cs typeface="微软雅黑" panose="020B0503020204020204" charset="-122"/>
                  <a:sym typeface="+mn-ea"/>
                </a:rPr>
                <a:t>LLAGA:</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大语言</a:t>
              </a:r>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和</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图</a:t>
              </a:r>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助手</a:t>
              </a:r>
              <a:endParaRPr lang="zh-CN" altLang="en-US" sz="2400" b="1" spc="300" dirty="0">
                <a:solidFill>
                  <a:schemeClr val="accent3"/>
                </a:solidFill>
                <a:latin typeface="微软雅黑" panose="020B0503020204020204" charset="-122"/>
                <a:ea typeface="微软雅黑" panose="020B0503020204020204" charset="-122"/>
                <a:cs typeface="微软雅黑" panose="020B0503020204020204" charset="-122"/>
              </a:endParaRPr>
            </a:p>
            <a:p>
              <a:endParaRPr lang="zh-CN" altLang="en-US" sz="24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grpSp>
        <p:nvGrpSpPr>
          <p:cNvPr id="16" name="组合 15"/>
          <p:cNvGrpSpPr/>
          <p:nvPr>
            <p:custDataLst>
              <p:tags r:id="rId10"/>
            </p:custDataLst>
          </p:nvPr>
        </p:nvGrpSpPr>
        <p:grpSpPr>
          <a:xfrm>
            <a:off x="5785962" y="4934160"/>
            <a:ext cx="5844097" cy="738505"/>
            <a:chOff x="5181690" y="5481940"/>
            <a:chExt cx="6290318" cy="794893"/>
          </a:xfrm>
        </p:grpSpPr>
        <p:sp>
          <p:nvSpPr>
            <p:cNvPr id="7" name="椭圆 6"/>
            <p:cNvSpPr/>
            <p:nvPr>
              <p:custDataLst>
                <p:tags r:id="rId11"/>
              </p:custDataLst>
            </p:nvPr>
          </p:nvSpPr>
          <p:spPr>
            <a:xfrm>
              <a:off x="5181690" y="5626943"/>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ea typeface="微软雅黑" panose="020B0503020204020204" charset="-122"/>
                  <a:cs typeface="微软雅黑" panose="020B0503020204020204" charset="-122"/>
                </a:rPr>
                <a:t>4</a:t>
              </a:r>
              <a:endParaRPr lang="en-US" altLang="zh-CN" sz="2400" dirty="0">
                <a:latin typeface="微软雅黑" panose="020B0503020204020204" charset="-122"/>
                <a:ea typeface="微软雅黑" panose="020B0503020204020204" charset="-122"/>
                <a:cs typeface="微软雅黑" panose="020B0503020204020204" charset="-122"/>
              </a:endParaRPr>
            </a:p>
          </p:txBody>
        </p:sp>
        <p:sp>
          <p:nvSpPr>
            <p:cNvPr id="14" name="文本框 13"/>
            <p:cNvSpPr txBox="1"/>
            <p:nvPr>
              <p:custDataLst>
                <p:tags r:id="rId12"/>
              </p:custDataLst>
            </p:nvPr>
          </p:nvSpPr>
          <p:spPr>
            <a:xfrm>
              <a:off x="6025662" y="5481940"/>
              <a:ext cx="5446346" cy="794893"/>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使用</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大语言模型</a:t>
              </a:r>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在文本属性</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图</a:t>
              </a:r>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的小样本学习中进行节点生成</a:t>
              </a:r>
              <a:endParaRPr lang="zh-CN" altLang="en-US" sz="24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grpSp>
        <p:nvGrpSpPr>
          <p:cNvPr id="20" name="组合 19"/>
          <p:cNvGrpSpPr/>
          <p:nvPr>
            <p:custDataLst>
              <p:tags r:id="rId13"/>
            </p:custDataLst>
          </p:nvPr>
        </p:nvGrpSpPr>
        <p:grpSpPr>
          <a:xfrm>
            <a:off x="5785962" y="5787204"/>
            <a:ext cx="5844097" cy="800746"/>
            <a:chOff x="5181690" y="5409595"/>
            <a:chExt cx="6290318" cy="861886"/>
          </a:xfrm>
        </p:grpSpPr>
        <p:sp>
          <p:nvSpPr>
            <p:cNvPr id="21" name="椭圆 20"/>
            <p:cNvSpPr/>
            <p:nvPr>
              <p:custDataLst>
                <p:tags r:id="rId14"/>
              </p:custDataLst>
            </p:nvPr>
          </p:nvSpPr>
          <p:spPr>
            <a:xfrm>
              <a:off x="5181690" y="5409595"/>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5</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2" name="文本框 21"/>
            <p:cNvSpPr txBox="1"/>
            <p:nvPr>
              <p:custDataLst>
                <p:tags r:id="rId15"/>
              </p:custDataLst>
            </p:nvPr>
          </p:nvSpPr>
          <p:spPr>
            <a:xfrm>
              <a:off x="6025662" y="5476588"/>
              <a:ext cx="5446346" cy="794893"/>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通过序列建模使</a:t>
              </a:r>
              <a:r>
                <a:rPr lang="zh-CN" altLang="en-US" sz="24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大视觉模型</a:t>
              </a:r>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实现可扩展学习</a:t>
              </a:r>
              <a:endParaRPr lang="zh-CN" altLang="en-US" sz="24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23" name="文本占位符 5"/>
          <p:cNvSpPr txBox="1"/>
          <p:nvPr/>
        </p:nvSpPr>
        <p:spPr>
          <a:xfrm>
            <a:off x="1678166" y="3775845"/>
            <a:ext cx="2762739" cy="914398"/>
          </a:xfrm>
          <a:prstGeom prst="rect">
            <a:avLst/>
          </a:prstGeom>
        </p:spPr>
        <p:txBody>
          <a:bodyPr>
            <a:noAutofit/>
          </a:bodyPr>
          <a:lstStyle>
            <a:lvl1pPr marL="0" indent="0" algn="ctr" rtl="0" eaLnBrk="0" fontAlgn="base" hangingPunct="0">
              <a:lnSpc>
                <a:spcPct val="90000"/>
              </a:lnSpc>
              <a:spcBef>
                <a:spcPts val="1000"/>
              </a:spcBef>
              <a:spcAft>
                <a:spcPct val="0"/>
              </a:spcAft>
              <a:buFont typeface="Arial" panose="020B0604020202020204" pitchFamily="34" charset="0"/>
              <a:buNone/>
              <a:defRPr sz="6000" b="1" kern="1200">
                <a:solidFill>
                  <a:schemeClr val="accent1"/>
                </a:solidFill>
                <a:latin typeface="微软雅黑" panose="020B0503020204020204" charset="-122"/>
                <a:ea typeface="微软雅黑" panose="020B050302020402020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cs typeface="微软雅黑" panose="020B0503020204020204" charset="-122"/>
              </a:rPr>
              <a:t>目录</a:t>
            </a:r>
            <a:endParaRPr lang="zh-CN" altLang="en-US" dirty="0" smtClean="0">
              <a:cs typeface="微软雅黑" panose="020B0503020204020204" charset="-122"/>
            </a:endParaRPr>
          </a:p>
        </p:txBody>
      </p:sp>
      <p:sp>
        <p:nvSpPr>
          <p:cNvPr id="24" name="文本占位符 8"/>
          <p:cNvSpPr txBox="1"/>
          <p:nvPr/>
        </p:nvSpPr>
        <p:spPr>
          <a:xfrm>
            <a:off x="2063073" y="4793977"/>
            <a:ext cx="1992924" cy="360850"/>
          </a:xfrm>
          <a:prstGeom prst="rect">
            <a:avLst/>
          </a:prstGeom>
        </p:spPr>
        <p:txBody>
          <a:bodyPr>
            <a:noAutofit/>
          </a:bodyPr>
          <a:lstStyle>
            <a:lvl1pPr marL="0" indent="0" algn="ctr" rtl="0" eaLnBrk="0" fontAlgn="base" hangingPunct="0">
              <a:lnSpc>
                <a:spcPct val="90000"/>
              </a:lnSpc>
              <a:spcBef>
                <a:spcPts val="1000"/>
              </a:spcBef>
              <a:spcAft>
                <a:spcPct val="0"/>
              </a:spcAft>
              <a:buFontTx/>
              <a:buNone/>
              <a:defRPr sz="2000" b="0" kern="1200" baseline="0">
                <a:solidFill>
                  <a:schemeClr val="accent2"/>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mtClean="0">
                <a:latin typeface="微软雅黑" panose="020B0503020204020204" charset="-122"/>
                <a:ea typeface="微软雅黑" panose="020B0503020204020204" charset="-122"/>
                <a:cs typeface="微软雅黑" panose="020B0503020204020204" charset="-122"/>
              </a:rPr>
              <a:t>CONTENTS</a:t>
            </a:r>
            <a:endParaRPr lang="en-US" altLang="zh-CN" dirty="0" smtClean="0">
              <a:latin typeface="微软雅黑" panose="020B0503020204020204" charset="-122"/>
              <a:ea typeface="微软雅黑" panose="020B0503020204020204" charset="-122"/>
              <a:cs typeface="微软雅黑" panose="020B0503020204020204" charset="-122"/>
            </a:endParaRPr>
          </a:p>
        </p:txBody>
      </p:sp>
      <p:sp>
        <p:nvSpPr>
          <p:cNvPr id="25" name="矩形 24"/>
          <p:cNvSpPr/>
          <p:nvPr/>
        </p:nvSpPr>
        <p:spPr>
          <a:xfrm>
            <a:off x="2767873" y="5369423"/>
            <a:ext cx="583324" cy="617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6</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smtClean="0">
                  <a:latin typeface="+mj-ea"/>
                  <a:ea typeface="+mj-ea"/>
                  <a:cs typeface="微软雅黑" panose="020B0503020204020204" charset="-122"/>
                </a:rPr>
                <a:t>总结与展望</a:t>
              </a:r>
              <a:endParaRPr lang="zh-CN" altLang="en-US" sz="3600" b="1" spc="300" dirty="0">
                <a:solidFill>
                  <a:schemeClr val="accent3"/>
                </a:solidFill>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606550" y="322128"/>
            <a:ext cx="8643848" cy="524510"/>
          </a:xfrm>
        </p:spPr>
        <p:txBody>
          <a:bodyPr/>
          <a:lstStyle/>
          <a:p>
            <a:r>
              <a:rPr lang="zh-CN" altLang="en-US" dirty="0"/>
              <a:t>启发与思考</a:t>
            </a:r>
            <a:endParaRPr lang="zh-CN" altLang="en-US" dirty="0"/>
          </a:p>
        </p:txBody>
      </p:sp>
      <p:sp>
        <p:nvSpPr>
          <p:cNvPr id="10" name="文本框 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6</a:t>
            </a:r>
            <a:endParaRPr lang="en-US" altLang="zh-CN" sz="3600" b="1" dirty="0" smtClean="0">
              <a:solidFill>
                <a:schemeClr val="bg1"/>
              </a:solidFill>
              <a:latin typeface="微软雅黑" panose="020B0503020204020204" charset="-122"/>
              <a:cs typeface="微软雅黑" panose="020B0503020204020204" charset="-122"/>
            </a:endParaRPr>
          </a:p>
        </p:txBody>
      </p:sp>
      <p:sp>
        <p:nvSpPr>
          <p:cNvPr id="11" name="内容占位符 1"/>
          <p:cNvSpPr txBox="1"/>
          <p:nvPr/>
        </p:nvSpPr>
        <p:spPr>
          <a:xfrm>
            <a:off x="1539631" y="1700198"/>
            <a:ext cx="9100038" cy="3610708"/>
          </a:xfrm>
          <a:prstGeom prst="rect">
            <a:avLst/>
          </a:prstGeom>
        </p:spPr>
        <p:txBody>
          <a:bodyPr vert="horz" lIns="0" tIns="0" rIns="0" bIns="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800" kern="1200" spc="3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spc="3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3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3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fontAlgn="auto">
              <a:lnSpc>
                <a:spcPct val="120000"/>
              </a:lnSpc>
              <a:spcBef>
                <a:spcPts val="1000"/>
              </a:spcBef>
              <a:spcAft>
                <a:spcPts val="500"/>
              </a:spcAft>
              <a:buClrTx/>
              <a:buSzTx/>
              <a:buFont typeface="微软雅黑" panose="020B0503020204020204" charset="-122"/>
              <a:buNone/>
              <a:defRPr/>
            </a:pP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AI</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对齐的具体实践：</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 </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这篇论文是</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“AI</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对齐</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理念的一个绝佳案例。我们不再是单纯追求一个简单的机器指标（如点击率），而是尝试让</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AI</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的行为（推荐排序）与更复杂的人类价值观（安全、健康、福祉）对齐。</a:t>
            </a:r>
            <a:endPar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fontAlgn="auto">
              <a:lnSpc>
                <a:spcPct val="120000"/>
              </a:lnSpc>
              <a:spcBef>
                <a:spcPts val="1000"/>
              </a:spcBef>
              <a:spcAft>
                <a:spcPts val="500"/>
              </a:spcAft>
              <a:buClrTx/>
              <a:buSzTx/>
              <a:buFont typeface="微软雅黑" panose="020B0503020204020204" charset="-122"/>
              <a:buNone/>
              <a:defRPr/>
            </a:pP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通用能力的</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降维应用</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：它展示了如何将</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LLM</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这种通用的、强大的推理能力，巧妙地</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降维</a:t>
            </a:r>
            <a:r>
              <a:rPr kumimoji="0" lang="en-US" altLang="zh-CN"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应用到一个具体的、垂直的领域，并产生颠覆性的效果。</a:t>
            </a:r>
            <a:endPar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a:p>
            <a:pPr marL="0" marR="0" lvl="0" indent="0" algn="l" defTabSz="914400" rtl="0" fontAlgn="auto">
              <a:lnSpc>
                <a:spcPct val="120000"/>
              </a:lnSpc>
              <a:spcBef>
                <a:spcPts val="1000"/>
              </a:spcBef>
              <a:spcAft>
                <a:spcPts val="500"/>
              </a:spcAft>
              <a:buClrTx/>
              <a:buSzTx/>
              <a:buFont typeface="微软雅黑" panose="020B0503020204020204" charset="-122"/>
              <a:buNone/>
              <a:defRPr/>
            </a:pPr>
            <a:r>
              <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rPr>
              <a:t>未来的方向：论文也指出了未来的研究方向，比如将这种能力扩展到多模态内容（视频、图片），这为后续的研究者打开了新的大门。</a:t>
            </a:r>
            <a:endParaRPr kumimoji="0" lang="zh-CN" altLang="en-US" sz="2000" b="0" i="0" u="none" strike="noStrike" kern="1200" cap="none" spc="30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2" name="半闭框 11"/>
          <p:cNvSpPr/>
          <p:nvPr/>
        </p:nvSpPr>
        <p:spPr>
          <a:xfrm>
            <a:off x="1058985" y="1459875"/>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3" name="半闭框 12"/>
          <p:cNvSpPr/>
          <p:nvPr/>
        </p:nvSpPr>
        <p:spPr>
          <a:xfrm flipH="1" flipV="1">
            <a:off x="10639669" y="5185859"/>
            <a:ext cx="480646" cy="480646"/>
          </a:xfrm>
          <a:prstGeom prst="halfFrame">
            <a:avLst>
              <a:gd name="adj1" fmla="val 17948"/>
              <a:gd name="adj2" fmla="val 1794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385374" y="3430800"/>
            <a:ext cx="7422516" cy="1331595"/>
            <a:chOff x="5181690" y="2820871"/>
            <a:chExt cx="5228629" cy="93801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3</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41" y="2888415"/>
              <a:ext cx="4421678" cy="870469"/>
            </a:xfrm>
            <a:prstGeom prst="rect">
              <a:avLst/>
            </a:prstGeom>
            <a:noFill/>
          </p:spPr>
          <p:txBody>
            <a:bodyPr wrap="square" lIns="0" tIns="0" rIns="0" bIns="0" rtlCol="0">
              <a:spAutoFit/>
            </a:bodyPr>
            <a:lstStyle/>
            <a:p>
              <a:pPr indent="0" fontAlgn="auto">
                <a:spcBef>
                  <a:spcPts val="500"/>
                </a:spcBef>
              </a:pPr>
              <a:r>
                <a:rPr lang="en-US" altLang="zh-CN" sz="3600" b="1" spc="300" dirty="0" smtClean="0">
                  <a:latin typeface="+mj-ea"/>
                  <a:ea typeface="+mj-ea"/>
                  <a:cs typeface="微软雅黑" panose="020B0503020204020204" charset="-122"/>
                  <a:sym typeface="+mn-ea"/>
                </a:rPr>
                <a:t>LLAGA:</a:t>
              </a:r>
              <a:r>
                <a:rPr lang="zh-CN" altLang="en-US" sz="3600" b="1" spc="300" dirty="0" smtClean="0">
                  <a:solidFill>
                    <a:srgbClr val="547CCA"/>
                  </a:solidFill>
                  <a:latin typeface="+mj-ea"/>
                  <a:ea typeface="+mj-ea"/>
                  <a:cs typeface="微软雅黑" panose="020B0503020204020204" charset="-122"/>
                  <a:sym typeface="+mn-ea"/>
                </a:rPr>
                <a:t>大语言</a:t>
              </a:r>
              <a:r>
                <a:rPr lang="zh-CN" altLang="en-US" sz="3600" b="1" spc="300" dirty="0" smtClean="0">
                  <a:latin typeface="+mj-ea"/>
                  <a:ea typeface="+mj-ea"/>
                  <a:cs typeface="微软雅黑" panose="020B0503020204020204" charset="-122"/>
                  <a:sym typeface="+mn-ea"/>
                </a:rPr>
                <a:t>和</a:t>
              </a:r>
              <a:r>
                <a:rPr lang="zh-CN" altLang="en-US" sz="3600" b="1" spc="300" dirty="0" smtClean="0">
                  <a:solidFill>
                    <a:srgbClr val="547CCA"/>
                  </a:solidFill>
                  <a:latin typeface="+mj-ea"/>
                  <a:ea typeface="+mj-ea"/>
                  <a:cs typeface="微软雅黑" panose="020B0503020204020204" charset="-122"/>
                  <a:sym typeface="+mn-ea"/>
                </a:rPr>
                <a:t>图</a:t>
              </a:r>
              <a:r>
                <a:rPr lang="zh-CN" altLang="en-US" sz="3600" b="1" spc="300" dirty="0" smtClean="0">
                  <a:latin typeface="+mj-ea"/>
                  <a:ea typeface="+mj-ea"/>
                  <a:cs typeface="微软雅黑" panose="020B0503020204020204" charset="-122"/>
                  <a:sym typeface="+mn-ea"/>
                </a:rPr>
                <a:t>助手</a:t>
              </a:r>
              <a:endParaRPr lang="zh-CN" altLang="en-US" sz="3600" b="1" spc="300" dirty="0" smtClean="0">
                <a:latin typeface="+mj-ea"/>
                <a:ea typeface="+mj-ea"/>
                <a:cs typeface="微软雅黑" panose="020B0503020204020204" charset="-122"/>
                <a:sym typeface="+mn-ea"/>
              </a:endParaRPr>
            </a:p>
            <a:p>
              <a:pPr indent="0" fontAlgn="auto">
                <a:spcBef>
                  <a:spcPts val="500"/>
                </a:spcBef>
              </a:pPr>
              <a:r>
                <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rPr>
                <a:t>LLAGA:Large Language and Graph Assistant</a:t>
              </a:r>
              <a:endPar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endParaRPr>
            </a:p>
            <a:p>
              <a:pPr indent="0" fontAlgn="auto">
                <a:spcBef>
                  <a:spcPts val="500"/>
                </a:spcBef>
              </a:pP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(From</a:t>
              </a:r>
              <a:r>
                <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rPr>
                <a:t>：</a:t>
              </a: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2024ICML)</a:t>
              </a:r>
              <a:endPar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6" name="文本框 5"/>
          <p:cNvSpPr txBox="1"/>
          <p:nvPr/>
        </p:nvSpPr>
        <p:spPr>
          <a:xfrm>
            <a:off x="8333740" y="5749290"/>
            <a:ext cx="261302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汇报人：黎书萌</a:t>
            </a:r>
            <a:r>
              <a:rPr lang="en-US" altLang="zh-CN" b="1">
                <a:latin typeface="微软雅黑" panose="020B0503020204020204" charset="-122"/>
                <a:ea typeface="微软雅黑" panose="020B0503020204020204" charset="-122"/>
                <a:cs typeface="微软雅黑" panose="020B0503020204020204" charset="-122"/>
              </a:rPr>
              <a:t> </a:t>
            </a:r>
            <a:r>
              <a:rPr lang="zh-CN" altLang="en-US" b="1">
                <a:latin typeface="微软雅黑" panose="020B0503020204020204" charset="-122"/>
                <a:ea typeface="微软雅黑" panose="020B0503020204020204" charset="-122"/>
                <a:cs typeface="微软雅黑" panose="020B0503020204020204" charset="-122"/>
              </a:rPr>
              <a:t>张司睿</a:t>
            </a:r>
            <a:endParaRPr lang="zh-CN" altLang="en-US" b="1">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custDataLst>
              <p:tags r:id="rId1"/>
            </p:custDataLst>
          </p:nvPr>
        </p:nvGrpSpPr>
        <p:grpSpPr>
          <a:xfrm>
            <a:off x="6096000" y="3173093"/>
            <a:ext cx="5844097" cy="511814"/>
            <a:chOff x="5181690" y="2820871"/>
            <a:chExt cx="6290318" cy="550893"/>
          </a:xfrm>
        </p:grpSpPr>
        <p:sp>
          <p:nvSpPr>
            <p:cNvPr id="4" name="椭圆 3"/>
            <p:cNvSpPr/>
            <p:nvPr>
              <p:custDataLst>
                <p:tags r:id="rId2"/>
              </p:custDataLst>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1</a:t>
              </a:r>
              <a:endParaRPr lang="zh-CN" altLang="en-US" sz="2400" dirty="0">
                <a:latin typeface="微软雅黑" panose="020B0503020204020204" charset="-122"/>
                <a:cs typeface="微软雅黑" panose="020B0503020204020204" charset="-122"/>
              </a:endParaRPr>
            </a:p>
          </p:txBody>
        </p:sp>
        <p:sp>
          <p:nvSpPr>
            <p:cNvPr id="8" name="文本框 7"/>
            <p:cNvSpPr txBox="1"/>
            <p:nvPr>
              <p:custDataLst>
                <p:tags r:id="rId3"/>
              </p:custDataLst>
            </p:nvPr>
          </p:nvSpPr>
          <p:spPr>
            <a:xfrm>
              <a:off x="6025662" y="2880873"/>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创新动机</a:t>
              </a:r>
              <a:endParaRPr lang="zh-CN" altLang="en-US" sz="2400" b="1" spc="300" dirty="0">
                <a:solidFill>
                  <a:schemeClr val="accent3"/>
                </a:solidFill>
                <a:cs typeface="微软雅黑" panose="020B0503020204020204" charset="-122"/>
              </a:endParaRPr>
            </a:p>
          </p:txBody>
        </p:sp>
      </p:grpSp>
      <p:grpSp>
        <p:nvGrpSpPr>
          <p:cNvPr id="18" name="组合 17"/>
          <p:cNvGrpSpPr/>
          <p:nvPr>
            <p:custDataLst>
              <p:tags r:id="rId4"/>
            </p:custDataLst>
          </p:nvPr>
        </p:nvGrpSpPr>
        <p:grpSpPr>
          <a:xfrm>
            <a:off x="6097916" y="3891115"/>
            <a:ext cx="5844097" cy="511814"/>
            <a:chOff x="5181690" y="3693789"/>
            <a:chExt cx="6290318" cy="550893"/>
          </a:xfrm>
        </p:grpSpPr>
        <p:sp>
          <p:nvSpPr>
            <p:cNvPr id="5" name="椭圆 4"/>
            <p:cNvSpPr/>
            <p:nvPr>
              <p:custDataLst>
                <p:tags r:id="rId5"/>
              </p:custDataLst>
            </p:nvPr>
          </p:nvSpPr>
          <p:spPr>
            <a:xfrm>
              <a:off x="5181690" y="3693789"/>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2</a:t>
              </a:r>
              <a:endParaRPr lang="zh-CN" altLang="en-US" sz="2400" dirty="0">
                <a:latin typeface="微软雅黑" panose="020B0503020204020204" charset="-122"/>
                <a:cs typeface="微软雅黑" panose="020B0503020204020204" charset="-122"/>
              </a:endParaRPr>
            </a:p>
          </p:txBody>
        </p:sp>
        <p:sp>
          <p:nvSpPr>
            <p:cNvPr id="10" name="文本框 9"/>
            <p:cNvSpPr txBox="1"/>
            <p:nvPr>
              <p:custDataLst>
                <p:tags r:id="rId6"/>
              </p:custDataLst>
            </p:nvPr>
          </p:nvSpPr>
          <p:spPr>
            <a:xfrm>
              <a:off x="6025662" y="3748369"/>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技术方案</a:t>
              </a:r>
              <a:endParaRPr lang="zh-CN" altLang="en-US" sz="2400" b="1" spc="300" dirty="0">
                <a:latin typeface="+mj-ea"/>
                <a:ea typeface="+mj-ea"/>
                <a:cs typeface="微软雅黑" panose="020B0503020204020204" charset="-122"/>
              </a:endParaRPr>
            </a:p>
          </p:txBody>
        </p:sp>
      </p:grpSp>
      <p:grpSp>
        <p:nvGrpSpPr>
          <p:cNvPr id="17" name="组合 16"/>
          <p:cNvGrpSpPr/>
          <p:nvPr>
            <p:custDataLst>
              <p:tags r:id="rId7"/>
            </p:custDataLst>
          </p:nvPr>
        </p:nvGrpSpPr>
        <p:grpSpPr>
          <a:xfrm>
            <a:off x="6096000" y="4610201"/>
            <a:ext cx="5853574" cy="511814"/>
            <a:chOff x="5184190" y="4548742"/>
            <a:chExt cx="6300518" cy="550893"/>
          </a:xfrm>
        </p:grpSpPr>
        <p:sp>
          <p:nvSpPr>
            <p:cNvPr id="6" name="椭圆 5"/>
            <p:cNvSpPr/>
            <p:nvPr>
              <p:custDataLst>
                <p:tags r:id="rId8"/>
              </p:custDataLst>
            </p:nvPr>
          </p:nvSpPr>
          <p:spPr>
            <a:xfrm>
              <a:off x="5184190" y="4548742"/>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3</a:t>
              </a:r>
              <a:endParaRPr lang="zh-CN" altLang="en-US" sz="2400" dirty="0">
                <a:latin typeface="微软雅黑" panose="020B0503020204020204" charset="-122"/>
                <a:cs typeface="微软雅黑" panose="020B0503020204020204" charset="-122"/>
              </a:endParaRPr>
            </a:p>
          </p:txBody>
        </p:sp>
        <p:sp>
          <p:nvSpPr>
            <p:cNvPr id="12" name="文本框 11"/>
            <p:cNvSpPr txBox="1"/>
            <p:nvPr>
              <p:custDataLst>
                <p:tags r:id="rId9"/>
              </p:custDataLst>
            </p:nvPr>
          </p:nvSpPr>
          <p:spPr>
            <a:xfrm>
              <a:off x="6025662" y="4608744"/>
              <a:ext cx="54590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实验过程</a:t>
              </a:r>
              <a:endParaRPr lang="zh-CN" altLang="en-US" sz="2400" b="1" spc="300" dirty="0">
                <a:solidFill>
                  <a:schemeClr val="accent3"/>
                </a:solidFill>
                <a:latin typeface="+mj-ea"/>
                <a:ea typeface="+mj-ea"/>
                <a:cs typeface="微软雅黑" panose="020B0503020204020204" charset="-122"/>
              </a:endParaRPr>
            </a:p>
          </p:txBody>
        </p:sp>
      </p:grpSp>
      <p:grpSp>
        <p:nvGrpSpPr>
          <p:cNvPr id="16" name="组合 15"/>
          <p:cNvGrpSpPr/>
          <p:nvPr>
            <p:custDataLst>
              <p:tags r:id="rId10"/>
            </p:custDataLst>
          </p:nvPr>
        </p:nvGrpSpPr>
        <p:grpSpPr>
          <a:xfrm>
            <a:off x="6096000" y="5326623"/>
            <a:ext cx="5844097" cy="511814"/>
            <a:chOff x="5181690" y="5404127"/>
            <a:chExt cx="6290318" cy="550893"/>
          </a:xfrm>
        </p:grpSpPr>
        <p:sp>
          <p:nvSpPr>
            <p:cNvPr id="7" name="椭圆 6"/>
            <p:cNvSpPr/>
            <p:nvPr>
              <p:custDataLst>
                <p:tags r:id="rId11"/>
              </p:custDataLst>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4</a:t>
              </a:r>
              <a:endParaRPr lang="zh-CN" altLang="en-US" sz="2400" dirty="0">
                <a:latin typeface="微软雅黑" panose="020B0503020204020204" charset="-122"/>
                <a:cs typeface="微软雅黑" panose="020B0503020204020204" charset="-122"/>
              </a:endParaRPr>
            </a:p>
          </p:txBody>
        </p:sp>
        <p:sp>
          <p:nvSpPr>
            <p:cNvPr id="14" name="文本框 13"/>
            <p:cNvSpPr txBox="1"/>
            <p:nvPr>
              <p:custDataLst>
                <p:tags r:id="rId12"/>
              </p:custDataLst>
            </p:nvPr>
          </p:nvSpPr>
          <p:spPr>
            <a:xfrm>
              <a:off x="6025662" y="5469119"/>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启发思考</a:t>
              </a:r>
              <a:endParaRPr lang="zh-CN" altLang="en-US" sz="2400" b="1" spc="300" dirty="0">
                <a:solidFill>
                  <a:schemeClr val="accent3"/>
                </a:solidFill>
                <a:latin typeface="+mj-ea"/>
                <a:ea typeface="+mj-ea"/>
                <a:cs typeface="微软雅黑" panose="020B0503020204020204" charset="-122"/>
              </a:endParaRPr>
            </a:p>
          </p:txBody>
        </p:sp>
      </p:grpSp>
      <p:sp>
        <p:nvSpPr>
          <p:cNvPr id="2" name="文本占位符 5"/>
          <p:cNvSpPr txBox="1"/>
          <p:nvPr/>
        </p:nvSpPr>
        <p:spPr>
          <a:xfrm>
            <a:off x="1678166" y="4121285"/>
            <a:ext cx="2762739" cy="914398"/>
          </a:xfrm>
          <a:prstGeom prst="rect">
            <a:avLst/>
          </a:prstGeom>
        </p:spPr>
        <p:txBody>
          <a:bodyPr>
            <a:noAutofit/>
          </a:bodyPr>
          <a:lstStyle>
            <a:lvl1pPr marL="0" indent="0" algn="ctr" rtl="0" eaLnBrk="0" fontAlgn="base" hangingPunct="0">
              <a:lnSpc>
                <a:spcPct val="90000"/>
              </a:lnSpc>
              <a:spcBef>
                <a:spcPts val="1000"/>
              </a:spcBef>
              <a:spcAft>
                <a:spcPct val="0"/>
              </a:spcAft>
              <a:buFont typeface="Arial" panose="020B0604020202020204" pitchFamily="34" charset="0"/>
              <a:buNone/>
              <a:defRPr sz="6000" b="1" kern="1200">
                <a:solidFill>
                  <a:schemeClr val="accent1"/>
                </a:solidFill>
                <a:latin typeface="微软雅黑" panose="020B0503020204020204" charset="-122"/>
                <a:ea typeface="微软雅黑" panose="020B050302020402020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4000" dirty="0" smtClean="0">
                <a:cs typeface="微软雅黑" panose="020B0503020204020204" charset="-122"/>
              </a:rPr>
              <a:t>子目录</a:t>
            </a:r>
            <a:endParaRPr lang="zh-CN" altLang="en-US" sz="4000" dirty="0">
              <a:cs typeface="微软雅黑" panose="020B0503020204020204" charset="-122"/>
            </a:endParaRPr>
          </a:p>
        </p:txBody>
      </p:sp>
      <p:sp>
        <p:nvSpPr>
          <p:cNvPr id="3" name="文本占位符 8"/>
          <p:cNvSpPr txBox="1"/>
          <p:nvPr/>
        </p:nvSpPr>
        <p:spPr>
          <a:xfrm>
            <a:off x="2063073" y="4793977"/>
            <a:ext cx="1992924" cy="360850"/>
          </a:xfrm>
          <a:prstGeom prst="rect">
            <a:avLst/>
          </a:prstGeom>
        </p:spPr>
        <p:txBody>
          <a:bodyPr>
            <a:noAutofit/>
          </a:bodyPr>
          <a:lstStyle>
            <a:lvl1pPr marL="0" indent="0" algn="ctr" rtl="0" eaLnBrk="0" fontAlgn="base" hangingPunct="0">
              <a:lnSpc>
                <a:spcPct val="90000"/>
              </a:lnSpc>
              <a:spcBef>
                <a:spcPts val="1000"/>
              </a:spcBef>
              <a:spcAft>
                <a:spcPct val="0"/>
              </a:spcAft>
              <a:buFontTx/>
              <a:buNone/>
              <a:defRPr sz="2000" b="0" kern="1200" baseline="0">
                <a:solidFill>
                  <a:schemeClr val="accent2"/>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mtClean="0">
                <a:cs typeface="微软雅黑" panose="020B0503020204020204" charset="-122"/>
              </a:rPr>
              <a:t>CONTENTS</a:t>
            </a:r>
            <a:endParaRPr lang="zh-CN" altLang="en-US" dirty="0">
              <a:cs typeface="微软雅黑" panose="020B0503020204020204" charset="-122"/>
            </a:endParaRPr>
          </a:p>
        </p:txBody>
      </p:sp>
      <p:sp>
        <p:nvSpPr>
          <p:cNvPr id="9" name="矩形 8"/>
          <p:cNvSpPr/>
          <p:nvPr/>
        </p:nvSpPr>
        <p:spPr>
          <a:xfrm>
            <a:off x="2767873" y="5369423"/>
            <a:ext cx="583324" cy="617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9406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1</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创新动机</a:t>
              </a:r>
              <a:endParaRPr lang="zh-CN" altLang="en-US" sz="3600" b="1" spc="300" dirty="0">
                <a:solidFill>
                  <a:schemeClr val="accent3"/>
                </a:solidFill>
                <a:latin typeface="+mj-ea"/>
                <a:ea typeface="+mj-ea"/>
                <a:cs typeface="微软雅黑" panose="020B0503020204020204" charset="-122"/>
              </a:endParaRP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现状与瓶颈</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1</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5738016" y="1438157"/>
            <a:ext cx="6014173" cy="400109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sz="2000" dirty="0">
                <a:cs typeface="微软雅黑" panose="020B0503020204020204" charset="-122"/>
              </a:rPr>
              <a:t>图是</a:t>
            </a:r>
            <a:r>
              <a:rPr lang="zh-CN" altLang="en-US" sz="2000" b="1" dirty="0">
                <a:solidFill>
                  <a:srgbClr val="00B0F0"/>
                </a:solidFill>
                <a:cs typeface="微软雅黑" panose="020B0503020204020204" charset="-122"/>
              </a:rPr>
              <a:t>拓扑</a:t>
            </a:r>
            <a:r>
              <a:rPr lang="en-US" altLang="zh-CN" sz="2000" b="1" dirty="0">
                <a:solidFill>
                  <a:srgbClr val="00B0F0"/>
                </a:solidFill>
                <a:cs typeface="微软雅黑" panose="020B0503020204020204" charset="-122"/>
              </a:rPr>
              <a:t>+</a:t>
            </a:r>
            <a:r>
              <a:rPr lang="zh-CN" altLang="en-US" sz="2000" b="1" dirty="0">
                <a:solidFill>
                  <a:srgbClr val="00B0F0"/>
                </a:solidFill>
                <a:cs typeface="微软雅黑" panose="020B0503020204020204" charset="-122"/>
              </a:rPr>
              <a:t>属性</a:t>
            </a:r>
            <a:r>
              <a:rPr lang="zh-CN" altLang="en-US" sz="2000" dirty="0">
                <a:cs typeface="微软雅黑" panose="020B0503020204020204" charset="-122"/>
              </a:rPr>
              <a:t>的组合，直接“描述成自然语言”既冗长又</a:t>
            </a:r>
            <a:r>
              <a:rPr lang="zh-CN" altLang="en-US" sz="2000" b="1" dirty="0">
                <a:solidFill>
                  <a:srgbClr val="FF0000"/>
                </a:solidFill>
                <a:cs typeface="微软雅黑" panose="020B0503020204020204" charset="-122"/>
              </a:rPr>
              <a:t>丢失结构位置信息</a:t>
            </a:r>
            <a:r>
              <a:rPr lang="zh-CN" altLang="en-US" sz="2000" dirty="0">
                <a:cs typeface="微软雅黑" panose="020B0503020204020204" charset="-122"/>
              </a:rPr>
              <a:t>；</a:t>
            </a:r>
            <a:r>
              <a:rPr lang="en-US" altLang="zh-CN" sz="2000" dirty="0">
                <a:cs typeface="微软雅黑" panose="020B0503020204020204" charset="-122"/>
              </a:rPr>
              <a:t>LLM </a:t>
            </a:r>
            <a:r>
              <a:rPr lang="zh-CN" altLang="en-US" sz="2000" dirty="0">
                <a:cs typeface="微软雅黑" panose="020B0503020204020204" charset="-122"/>
              </a:rPr>
              <a:t>接收到的文本与原图拓扑之间存在</a:t>
            </a:r>
            <a:r>
              <a:rPr lang="zh-CN" altLang="en-US" sz="2000" b="1" dirty="0">
                <a:solidFill>
                  <a:srgbClr val="FF0000"/>
                </a:solidFill>
                <a:cs typeface="微软雅黑" panose="020B0503020204020204" charset="-122"/>
              </a:rPr>
              <a:t>语义缺口</a:t>
            </a:r>
            <a:r>
              <a:rPr lang="zh-CN" altLang="en-US" sz="2000" dirty="0">
                <a:cs typeface="微软雅黑" panose="020B0503020204020204" charset="-122"/>
              </a:rPr>
              <a:t>。</a:t>
            </a:r>
            <a:endParaRPr lang="en-US" altLang="zh-CN" sz="2000" dirty="0">
              <a:ea typeface="+mn-lt"/>
              <a:cs typeface="微软雅黑" panose="020B0503020204020204" charset="-122"/>
              <a:sym typeface="+mn-ea"/>
            </a:endParaRPr>
          </a:p>
          <a:p>
            <a:pPr lvl="1"/>
            <a:endParaRPr lang="en-US" altLang="zh-CN" sz="2000" dirty="0">
              <a:ea typeface="+mn-lt"/>
              <a:cs typeface="微软雅黑" panose="020B0503020204020204" charset="-122"/>
              <a:sym typeface="+mn-ea"/>
            </a:endParaRPr>
          </a:p>
          <a:p>
            <a:pPr marL="742950" lvl="1" indent="-285750">
              <a:buFont typeface="Wingdings" panose="05000000000000000000" charset="0"/>
              <a:buChar char="l"/>
            </a:pPr>
            <a:r>
              <a:rPr lang="en-US" altLang="zh-CN" sz="2000" dirty="0">
                <a:cs typeface="微软雅黑" panose="020B0503020204020204" charset="-122"/>
              </a:rPr>
              <a:t>Instruct-GLM/</a:t>
            </a:r>
            <a:r>
              <a:rPr lang="zh-CN" altLang="en-US" sz="2000" dirty="0">
                <a:cs typeface="微软雅黑" panose="020B0503020204020204" charset="-122"/>
              </a:rPr>
              <a:t>任务特化：为单任务微调，</a:t>
            </a:r>
            <a:r>
              <a:rPr lang="zh-CN" altLang="en-US" sz="2000" b="1" dirty="0">
                <a:solidFill>
                  <a:srgbClr val="FF0000"/>
                </a:solidFill>
                <a:cs typeface="微软雅黑" panose="020B0503020204020204" charset="-122"/>
              </a:rPr>
              <a:t>难以跨任务复用</a:t>
            </a:r>
            <a:r>
              <a:rPr lang="zh-CN" altLang="en-US" sz="2000" dirty="0">
                <a:cs typeface="微软雅黑" panose="020B0503020204020204" charset="-122"/>
              </a:rPr>
              <a:t>；</a:t>
            </a:r>
            <a:r>
              <a:rPr lang="en-US" altLang="zh-CN" sz="2000" dirty="0" err="1">
                <a:cs typeface="微软雅黑" panose="020B0503020204020204" charset="-122"/>
              </a:rPr>
              <a:t>GraphGPT</a:t>
            </a:r>
            <a:r>
              <a:rPr lang="en-US" altLang="zh-CN" sz="2000" dirty="0">
                <a:cs typeface="微软雅黑" panose="020B0503020204020204" charset="-122"/>
              </a:rPr>
              <a:t>/</a:t>
            </a:r>
            <a:r>
              <a:rPr lang="zh-CN" altLang="en-US" sz="2000" dirty="0">
                <a:cs typeface="微软雅黑" panose="020B0503020204020204" charset="-122"/>
              </a:rPr>
              <a:t>引入图</a:t>
            </a:r>
            <a:r>
              <a:rPr lang="en-US" altLang="zh-CN" sz="2000" dirty="0">
                <a:cs typeface="微软雅黑" panose="020B0503020204020204" charset="-122"/>
              </a:rPr>
              <a:t>Transformer</a:t>
            </a:r>
            <a:r>
              <a:rPr lang="zh-CN" altLang="en-US" sz="2000" dirty="0">
                <a:cs typeface="微软雅黑" panose="020B0503020204020204" charset="-122"/>
              </a:rPr>
              <a:t>：额外引入图编码器，</a:t>
            </a:r>
            <a:r>
              <a:rPr lang="zh-CN" altLang="en-US" sz="2000" b="1" dirty="0">
                <a:solidFill>
                  <a:srgbClr val="FF0000"/>
                </a:solidFill>
                <a:cs typeface="微软雅黑" panose="020B0503020204020204" charset="-122"/>
              </a:rPr>
              <a:t>通用性与统一接口不足</a:t>
            </a:r>
            <a:r>
              <a:rPr lang="zh-CN" altLang="en-US" sz="2000" dirty="0">
                <a:cs typeface="微软雅黑" panose="020B0503020204020204" charset="-122"/>
              </a:rPr>
              <a:t>，迁移与开销受限。</a:t>
            </a:r>
            <a:endParaRPr lang="en-US" altLang="zh-CN" sz="2000" b="1" dirty="0">
              <a:ea typeface="+mn-lt"/>
              <a:cs typeface="微软雅黑" panose="020B0503020204020204" charset="-122"/>
              <a:sym typeface="+mn-ea"/>
            </a:endParaRPr>
          </a:p>
          <a:p>
            <a:pPr lvl="1"/>
            <a:endParaRPr lang="en-US" altLang="zh-CN" sz="2000" b="1" dirty="0">
              <a:ea typeface="+mn-lt"/>
              <a:cs typeface="微软雅黑" panose="020B0503020204020204" charset="-122"/>
              <a:sym typeface="+mn-ea"/>
            </a:endParaRPr>
          </a:p>
          <a:p>
            <a:pPr marL="742950" lvl="1" indent="-285750">
              <a:buFont typeface="Wingdings" panose="05000000000000000000" charset="0"/>
              <a:buChar char="l"/>
            </a:pPr>
            <a:r>
              <a:rPr lang="zh-CN" altLang="en-US" sz="2000" dirty="0">
                <a:cs typeface="微软雅黑" panose="020B0503020204020204" charset="-122"/>
              </a:rPr>
              <a:t>需要一条</a:t>
            </a:r>
            <a:r>
              <a:rPr lang="zh-CN" altLang="en-US" sz="2000" b="1" dirty="0">
                <a:solidFill>
                  <a:srgbClr val="00B0F0"/>
                </a:solidFill>
                <a:cs typeface="微软雅黑" panose="020B0503020204020204" charset="-122"/>
              </a:rPr>
              <a:t>统一、轻量、可迁移</a:t>
            </a:r>
            <a:r>
              <a:rPr lang="zh-CN" altLang="en-US" sz="2000" dirty="0">
                <a:cs typeface="微软雅黑" panose="020B0503020204020204" charset="-122"/>
              </a:rPr>
              <a:t>的路径，把</a:t>
            </a:r>
            <a:r>
              <a:rPr lang="zh-CN" altLang="en-US" sz="2000" b="1" dirty="0">
                <a:solidFill>
                  <a:srgbClr val="00B0F0"/>
                </a:solidFill>
                <a:cs typeface="微软雅黑" panose="020B0503020204020204" charset="-122"/>
              </a:rPr>
              <a:t>图的结构表示</a:t>
            </a:r>
            <a:r>
              <a:rPr lang="zh-CN" altLang="en-US" sz="2000" dirty="0">
                <a:cs typeface="微软雅黑" panose="020B0503020204020204" charset="-122"/>
              </a:rPr>
              <a:t>与</a:t>
            </a:r>
            <a:r>
              <a:rPr lang="en-US" altLang="zh-CN" sz="2000" b="1" dirty="0">
                <a:solidFill>
                  <a:srgbClr val="00B0F0"/>
                </a:solidFill>
                <a:cs typeface="微软雅黑" panose="020B0503020204020204" charset="-122"/>
              </a:rPr>
              <a:t>LLM </a:t>
            </a:r>
            <a:r>
              <a:rPr lang="zh-CN" altLang="en-US" sz="2000" b="1" dirty="0">
                <a:solidFill>
                  <a:srgbClr val="00B0F0"/>
                </a:solidFill>
                <a:cs typeface="微软雅黑" panose="020B0503020204020204" charset="-122"/>
              </a:rPr>
              <a:t>的 </a:t>
            </a:r>
            <a:r>
              <a:rPr lang="en-US" altLang="zh-CN" sz="2000" b="1" dirty="0">
                <a:solidFill>
                  <a:srgbClr val="00B0F0"/>
                </a:solidFill>
                <a:cs typeface="微软雅黑" panose="020B0503020204020204" charset="-122"/>
              </a:rPr>
              <a:t>token </a:t>
            </a:r>
            <a:r>
              <a:rPr lang="zh-CN" altLang="en-US" sz="2000" b="1" dirty="0">
                <a:solidFill>
                  <a:srgbClr val="00B0F0"/>
                </a:solidFill>
                <a:cs typeface="微软雅黑" panose="020B0503020204020204" charset="-122"/>
              </a:rPr>
              <a:t>表示</a:t>
            </a:r>
            <a:r>
              <a:rPr lang="zh-CN" altLang="en-US" sz="2000" dirty="0">
                <a:solidFill>
                  <a:srgbClr val="00B0F0"/>
                </a:solidFill>
                <a:cs typeface="微软雅黑" panose="020B0503020204020204" charset="-122"/>
              </a:rPr>
              <a:t>在</a:t>
            </a:r>
            <a:r>
              <a:rPr lang="zh-CN" altLang="en-US" sz="2000" b="1" dirty="0">
                <a:solidFill>
                  <a:srgbClr val="00B0F0"/>
                </a:solidFill>
                <a:cs typeface="微软雅黑" panose="020B0503020204020204" charset="-122"/>
              </a:rPr>
              <a:t>同一向量空间</a:t>
            </a:r>
            <a:r>
              <a:rPr lang="zh-CN" altLang="en-US" sz="2000" dirty="0">
                <a:cs typeface="微软雅黑" panose="020B0503020204020204" charset="-122"/>
              </a:rPr>
              <a:t>里对齐，而</a:t>
            </a:r>
            <a:r>
              <a:rPr lang="zh-CN" altLang="en-US" sz="2000" b="1" dirty="0">
                <a:solidFill>
                  <a:srgbClr val="FF0000"/>
                </a:solidFill>
                <a:cs typeface="微软雅黑" panose="020B0503020204020204" charset="-122"/>
              </a:rPr>
              <a:t>不是</a:t>
            </a:r>
            <a:r>
              <a:rPr lang="zh-CN" altLang="en-US" sz="2000" dirty="0">
                <a:cs typeface="微软雅黑" panose="020B0503020204020204" charset="-122"/>
              </a:rPr>
              <a:t>去“改写 </a:t>
            </a:r>
            <a:r>
              <a:rPr lang="en-US" altLang="zh-CN" sz="2000" dirty="0">
                <a:cs typeface="微软雅黑" panose="020B0503020204020204" charset="-122"/>
              </a:rPr>
              <a:t>LLM”</a:t>
            </a:r>
            <a:r>
              <a:rPr lang="zh-CN" altLang="en-US" sz="2000" dirty="0">
                <a:cs typeface="微软雅黑" panose="020B0503020204020204" charset="-122"/>
              </a:rPr>
              <a:t>或“把图过度文本化”</a:t>
            </a:r>
            <a:endParaRPr lang="en-US" altLang="zh-CN" sz="2000" dirty="0">
              <a:ea typeface="+mn-lt"/>
              <a:cs typeface="微软雅黑" panose="020B0503020204020204" charset="-122"/>
              <a:sym typeface="+mn-ea"/>
            </a:endParaRPr>
          </a:p>
        </p:txBody>
      </p:sp>
      <p:pic>
        <p:nvPicPr>
          <p:cNvPr id="11" name="图片 10"/>
          <p:cNvPicPr>
            <a:picLocks noChangeAspect="1"/>
          </p:cNvPicPr>
          <p:nvPr/>
        </p:nvPicPr>
        <p:blipFill>
          <a:blip r:embed="rId2"/>
          <a:stretch>
            <a:fillRect/>
          </a:stretch>
        </p:blipFill>
        <p:spPr>
          <a:xfrm>
            <a:off x="1376045" y="1035387"/>
            <a:ext cx="3495442" cy="2292709"/>
          </a:xfrm>
          <a:prstGeom prst="rect">
            <a:avLst/>
          </a:prstGeom>
        </p:spPr>
      </p:pic>
      <p:pic>
        <p:nvPicPr>
          <p:cNvPr id="15" name="图片 14"/>
          <p:cNvPicPr>
            <a:picLocks noChangeAspect="1"/>
          </p:cNvPicPr>
          <p:nvPr/>
        </p:nvPicPr>
        <p:blipFill>
          <a:blip r:embed="rId3"/>
          <a:stretch>
            <a:fillRect/>
          </a:stretch>
        </p:blipFill>
        <p:spPr>
          <a:xfrm>
            <a:off x="1487733" y="3592593"/>
            <a:ext cx="3483232" cy="1899944"/>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目标与定位</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1</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pic>
        <p:nvPicPr>
          <p:cNvPr id="4" name="图片 3"/>
          <p:cNvPicPr>
            <a:picLocks noChangeAspect="1"/>
          </p:cNvPicPr>
          <p:nvPr/>
        </p:nvPicPr>
        <p:blipFill>
          <a:blip r:embed="rId1"/>
          <a:stretch>
            <a:fillRect/>
          </a:stretch>
        </p:blipFill>
        <p:spPr>
          <a:xfrm>
            <a:off x="869647" y="1462358"/>
            <a:ext cx="3460862" cy="1698968"/>
          </a:xfrm>
          <a:prstGeom prst="rect">
            <a:avLst/>
          </a:prstGeom>
        </p:spPr>
      </p:pic>
      <p:pic>
        <p:nvPicPr>
          <p:cNvPr id="6" name="图片 5"/>
          <p:cNvPicPr>
            <a:picLocks noChangeAspect="1"/>
          </p:cNvPicPr>
          <p:nvPr/>
        </p:nvPicPr>
        <p:blipFill>
          <a:blip r:embed="rId2"/>
          <a:stretch>
            <a:fillRect/>
          </a:stretch>
        </p:blipFill>
        <p:spPr>
          <a:xfrm>
            <a:off x="4437898" y="1622458"/>
            <a:ext cx="3391635" cy="1538868"/>
          </a:xfrm>
          <a:prstGeom prst="rect">
            <a:avLst/>
          </a:prstGeom>
        </p:spPr>
      </p:pic>
      <p:pic>
        <p:nvPicPr>
          <p:cNvPr id="8" name="图片 7"/>
          <p:cNvPicPr>
            <a:picLocks noChangeAspect="1"/>
          </p:cNvPicPr>
          <p:nvPr/>
        </p:nvPicPr>
        <p:blipFill>
          <a:blip r:embed="rId3"/>
          <a:stretch>
            <a:fillRect/>
          </a:stretch>
        </p:blipFill>
        <p:spPr>
          <a:xfrm>
            <a:off x="7936922" y="1559025"/>
            <a:ext cx="3586001" cy="1505634"/>
          </a:xfrm>
          <a:prstGeom prst="rect">
            <a:avLst/>
          </a:prstGeom>
        </p:spPr>
      </p:pic>
      <p:sp>
        <p:nvSpPr>
          <p:cNvPr id="13" name="文本框 12"/>
          <p:cNvSpPr txBox="1"/>
          <p:nvPr>
            <p:custDataLst>
              <p:tags r:id="rId4"/>
            </p:custDataLst>
          </p:nvPr>
        </p:nvSpPr>
        <p:spPr>
          <a:xfrm>
            <a:off x="746465" y="3290590"/>
            <a:ext cx="3460862" cy="609013"/>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342900" lvl="0" indent="-342900" algn="l">
              <a:buFont typeface="Wingdings" panose="05000000000000000000" charset="0"/>
              <a:buChar char="Ø"/>
              <a:defRPr/>
            </a:pPr>
            <a:r>
              <a:rPr lang="en-US" altLang="zh-CN" sz="1600" b="1" dirty="0">
                <a:cs typeface="微软雅黑" panose="020B0503020204020204" charset="-122"/>
              </a:rPr>
              <a:t>Versatile(</a:t>
            </a:r>
            <a:r>
              <a:rPr lang="zh-CN" altLang="en-US" sz="1600" b="1" dirty="0">
                <a:cs typeface="微软雅黑" panose="020B0503020204020204" charset="-122"/>
              </a:rPr>
              <a:t>多能）</a:t>
            </a:r>
            <a:endParaRPr lang="en-US" altLang="zh-CN" sz="1600" b="1" dirty="0">
              <a:cs typeface="微软雅黑" panose="020B0503020204020204" charset="-122"/>
            </a:endParaRPr>
          </a:p>
          <a:p>
            <a:pPr marL="342900" lvl="0" indent="-342900" algn="l">
              <a:buFont typeface="Wingdings" panose="05000000000000000000" charset="0"/>
              <a:buChar char="Ø"/>
              <a:defRPr/>
            </a:pPr>
            <a:endParaRPr lang="en-US" altLang="zh-CN" sz="1600" b="1" dirty="0">
              <a:ea typeface="+mn-lt"/>
              <a:cs typeface="微软雅黑" panose="020B0503020204020204" charset="-122"/>
              <a:sym typeface="+mn-ea"/>
            </a:endParaRPr>
          </a:p>
        </p:txBody>
      </p:sp>
      <p:sp>
        <p:nvSpPr>
          <p:cNvPr id="15" name="文本框 14"/>
          <p:cNvSpPr txBox="1"/>
          <p:nvPr>
            <p:custDataLst>
              <p:tags r:id="rId5"/>
            </p:custDataLst>
          </p:nvPr>
        </p:nvSpPr>
        <p:spPr>
          <a:xfrm>
            <a:off x="523422" y="4037397"/>
            <a:ext cx="3264834" cy="166179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dirty="0">
                <a:cs typeface="微软雅黑" panose="020B0503020204020204" charset="-122"/>
              </a:rPr>
              <a:t>用</a:t>
            </a:r>
            <a:r>
              <a:rPr lang="zh-CN" altLang="en-US" b="1" dirty="0">
                <a:solidFill>
                  <a:srgbClr val="00B0F0"/>
                </a:solidFill>
                <a:cs typeface="微软雅黑" panose="020B0503020204020204" charset="-122"/>
              </a:rPr>
              <a:t>一个通用 </a:t>
            </a:r>
            <a:r>
              <a:rPr lang="en-US" altLang="zh-CN" b="1" dirty="0">
                <a:solidFill>
                  <a:srgbClr val="00B0F0"/>
                </a:solidFill>
                <a:cs typeface="微软雅黑" panose="020B0503020204020204" charset="-122"/>
              </a:rPr>
              <a:t>projector</a:t>
            </a:r>
            <a:r>
              <a:rPr lang="zh-CN" altLang="en-US" dirty="0">
                <a:cs typeface="微软雅黑" panose="020B0503020204020204" charset="-122"/>
              </a:rPr>
              <a:t>完成“图→</a:t>
            </a:r>
            <a:r>
              <a:rPr lang="en-US" altLang="zh-CN" dirty="0">
                <a:cs typeface="微软雅黑" panose="020B0503020204020204" charset="-122"/>
              </a:rPr>
              <a:t>token”</a:t>
            </a:r>
            <a:r>
              <a:rPr lang="zh-CN" altLang="en-US" dirty="0">
                <a:cs typeface="微软雅黑" panose="020B0503020204020204" charset="-122"/>
              </a:rPr>
              <a:t>的对齐；</a:t>
            </a:r>
            <a:endParaRPr lang="en-US" altLang="zh-CN" dirty="0">
              <a:cs typeface="微软雅黑" panose="020B0503020204020204" charset="-122"/>
            </a:endParaRPr>
          </a:p>
          <a:p>
            <a:pPr lvl="1"/>
            <a:endParaRPr lang="en-US" altLang="zh-CN" dirty="0">
              <a:cs typeface="微软雅黑" panose="020B0503020204020204" charset="-122"/>
            </a:endParaRPr>
          </a:p>
          <a:p>
            <a:pPr marL="742950" lvl="1" indent="-285750">
              <a:buFont typeface="Wingdings" panose="05000000000000000000" charset="0"/>
              <a:buChar char="l"/>
            </a:pPr>
            <a:r>
              <a:rPr lang="zh-CN" altLang="en-US" b="1" dirty="0">
                <a:cs typeface="微软雅黑" panose="020B0503020204020204" charset="-122"/>
              </a:rPr>
              <a:t> </a:t>
            </a:r>
            <a:r>
              <a:rPr lang="zh-CN" altLang="en-US" b="1" dirty="0">
                <a:solidFill>
                  <a:srgbClr val="00B0F0"/>
                </a:solidFill>
                <a:cs typeface="微软雅黑" panose="020B0503020204020204" charset="-122"/>
              </a:rPr>
              <a:t>统一接口</a:t>
            </a:r>
            <a:r>
              <a:rPr lang="zh-CN" altLang="en-US" dirty="0">
                <a:cs typeface="微软雅黑" panose="020B0503020204020204" charset="-122"/>
              </a:rPr>
              <a:t>覆盖分类、链路、描述三类任务。</a:t>
            </a:r>
            <a:endParaRPr lang="en-US" altLang="zh-CN" dirty="0">
              <a:ea typeface="+mn-lt"/>
              <a:cs typeface="微软雅黑" panose="020B0503020204020204" charset="-122"/>
              <a:sym typeface="+mn-ea"/>
            </a:endParaRPr>
          </a:p>
          <a:p>
            <a:pPr lvl="1"/>
            <a:endParaRPr lang="en-US" altLang="zh-CN" dirty="0">
              <a:ea typeface="+mn-lt"/>
              <a:cs typeface="微软雅黑" panose="020B0503020204020204" charset="-122"/>
              <a:sym typeface="+mn-ea"/>
            </a:endParaRPr>
          </a:p>
        </p:txBody>
      </p:sp>
      <p:sp>
        <p:nvSpPr>
          <p:cNvPr id="16" name="文本框 15"/>
          <p:cNvSpPr txBox="1"/>
          <p:nvPr>
            <p:custDataLst>
              <p:tags r:id="rId6"/>
            </p:custDataLst>
          </p:nvPr>
        </p:nvSpPr>
        <p:spPr>
          <a:xfrm>
            <a:off x="4571228" y="3290590"/>
            <a:ext cx="3460862" cy="28892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342900" lvl="0" indent="-342900" algn="l">
              <a:buFont typeface="Wingdings" panose="05000000000000000000" charset="0"/>
              <a:buChar char="Ø"/>
              <a:defRPr/>
            </a:pPr>
            <a:r>
              <a:rPr lang="en-US" altLang="zh-CN" sz="1600" b="1" dirty="0">
                <a:cs typeface="微软雅黑" panose="020B0503020204020204" charset="-122"/>
              </a:rPr>
              <a:t>Generalizable(</a:t>
            </a:r>
            <a:r>
              <a:rPr lang="zh-CN" altLang="en-US" sz="1600" b="1" dirty="0">
                <a:cs typeface="微软雅黑" panose="020B0503020204020204" charset="-122"/>
              </a:rPr>
              <a:t>可泛化</a:t>
            </a:r>
            <a:r>
              <a:rPr lang="en-US" altLang="zh-CN" sz="1600" b="1" dirty="0">
                <a:cs typeface="微软雅黑" panose="020B0503020204020204" charset="-122"/>
              </a:rPr>
              <a:t>)</a:t>
            </a:r>
            <a:endParaRPr lang="en-US" altLang="zh-CN" sz="1600" b="1" dirty="0">
              <a:ea typeface="+mn-lt"/>
              <a:cs typeface="微软雅黑" panose="020B0503020204020204" charset="-122"/>
              <a:sym typeface="+mn-ea"/>
            </a:endParaRPr>
          </a:p>
        </p:txBody>
      </p:sp>
      <p:sp>
        <p:nvSpPr>
          <p:cNvPr id="17" name="文本框 16"/>
          <p:cNvSpPr txBox="1"/>
          <p:nvPr>
            <p:custDataLst>
              <p:tags r:id="rId7"/>
            </p:custDataLst>
          </p:nvPr>
        </p:nvSpPr>
        <p:spPr>
          <a:xfrm>
            <a:off x="4330509" y="3969366"/>
            <a:ext cx="3264834" cy="138493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b="1" dirty="0">
                <a:solidFill>
                  <a:srgbClr val="00B0F0"/>
                </a:solidFill>
                <a:cs typeface="微软雅黑" panose="020B0503020204020204" charset="-122"/>
              </a:rPr>
              <a:t>冻结 </a:t>
            </a:r>
            <a:r>
              <a:rPr lang="en-US" altLang="zh-CN" b="1" dirty="0">
                <a:solidFill>
                  <a:srgbClr val="00B0F0"/>
                </a:solidFill>
                <a:cs typeface="微软雅黑" panose="020B0503020204020204" charset="-122"/>
              </a:rPr>
              <a:t>LLM</a:t>
            </a:r>
            <a:r>
              <a:rPr lang="zh-CN" altLang="en-US" dirty="0">
                <a:cs typeface="微软雅黑" panose="020B0503020204020204" charset="-122"/>
              </a:rPr>
              <a:t>，只学对齐器；跨</a:t>
            </a:r>
            <a:r>
              <a:rPr lang="zh-CN" altLang="en-US" b="1" dirty="0">
                <a:solidFill>
                  <a:srgbClr val="FF0000"/>
                </a:solidFill>
                <a:cs typeface="微软雅黑" panose="020B0503020204020204" charset="-122"/>
              </a:rPr>
              <a:t>不同数据集</a:t>
            </a:r>
            <a:r>
              <a:rPr lang="en-US" altLang="zh-CN" b="1" dirty="0">
                <a:solidFill>
                  <a:srgbClr val="FF0000"/>
                </a:solidFill>
                <a:cs typeface="微软雅黑" panose="020B0503020204020204" charset="-122"/>
              </a:rPr>
              <a:t>/</a:t>
            </a:r>
            <a:r>
              <a:rPr lang="zh-CN" altLang="en-US" b="1" dirty="0">
                <a:solidFill>
                  <a:srgbClr val="FF0000"/>
                </a:solidFill>
                <a:cs typeface="微软雅黑" panose="020B0503020204020204" charset="-122"/>
              </a:rPr>
              <a:t>领域</a:t>
            </a:r>
            <a:r>
              <a:rPr lang="zh-CN" altLang="en-US" dirty="0">
                <a:cs typeface="微软雅黑" panose="020B0503020204020204" charset="-122"/>
              </a:rPr>
              <a:t>具备</a:t>
            </a:r>
            <a:r>
              <a:rPr lang="zh-CN" altLang="en-US" b="1" dirty="0">
                <a:solidFill>
                  <a:srgbClr val="00B0F0"/>
                </a:solidFill>
                <a:cs typeface="微软雅黑" panose="020B0503020204020204" charset="-122"/>
              </a:rPr>
              <a:t>迁移</a:t>
            </a:r>
            <a:r>
              <a:rPr lang="zh-CN" altLang="en-US" dirty="0">
                <a:cs typeface="微软雅黑" panose="020B0503020204020204" charset="-122"/>
              </a:rPr>
              <a:t>能力</a:t>
            </a:r>
            <a:endParaRPr lang="en-US" altLang="zh-CN" dirty="0">
              <a:cs typeface="微软雅黑" panose="020B0503020204020204" charset="-122"/>
            </a:endParaRPr>
          </a:p>
          <a:p>
            <a:pPr marL="742950" lvl="1" indent="-285750">
              <a:buFont typeface="Wingdings" panose="05000000000000000000" charset="0"/>
              <a:buChar char="l"/>
            </a:pPr>
            <a:endParaRPr lang="en-US" altLang="zh-CN" dirty="0">
              <a:cs typeface="微软雅黑" panose="020B0503020204020204" charset="-122"/>
            </a:endParaRPr>
          </a:p>
          <a:p>
            <a:pPr lvl="1"/>
            <a:endParaRPr lang="en-US" altLang="zh-CN" dirty="0">
              <a:ea typeface="+mn-lt"/>
              <a:cs typeface="微软雅黑" panose="020B0503020204020204" charset="-122"/>
              <a:sym typeface="+mn-ea"/>
            </a:endParaRPr>
          </a:p>
        </p:txBody>
      </p:sp>
      <p:sp>
        <p:nvSpPr>
          <p:cNvPr id="18" name="文本框 17"/>
          <p:cNvSpPr txBox="1"/>
          <p:nvPr>
            <p:custDataLst>
              <p:tags r:id="rId8"/>
            </p:custDataLst>
          </p:nvPr>
        </p:nvSpPr>
        <p:spPr>
          <a:xfrm>
            <a:off x="8311233" y="3290590"/>
            <a:ext cx="3460862" cy="28892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342900" lvl="0" indent="-342900" algn="l">
              <a:buFont typeface="Wingdings" panose="05000000000000000000" charset="0"/>
              <a:buChar char="Ø"/>
              <a:defRPr/>
            </a:pPr>
            <a:r>
              <a:rPr lang="en-US" altLang="zh-CN" sz="1600" b="1" dirty="0">
                <a:cs typeface="微软雅黑" panose="020B0503020204020204" charset="-122"/>
              </a:rPr>
              <a:t>Interpretable(</a:t>
            </a:r>
            <a:r>
              <a:rPr lang="zh-CN" altLang="en-US" sz="1600" b="1" dirty="0">
                <a:cs typeface="微软雅黑" panose="020B0503020204020204" charset="-122"/>
              </a:rPr>
              <a:t>可解释）</a:t>
            </a:r>
            <a:endParaRPr lang="en-US" altLang="zh-CN" sz="1600" b="1" dirty="0">
              <a:ea typeface="+mn-lt"/>
              <a:cs typeface="微软雅黑" panose="020B0503020204020204" charset="-122"/>
              <a:sym typeface="+mn-ea"/>
            </a:endParaRPr>
          </a:p>
        </p:txBody>
      </p:sp>
      <p:sp>
        <p:nvSpPr>
          <p:cNvPr id="19" name="文本框 18"/>
          <p:cNvSpPr txBox="1"/>
          <p:nvPr>
            <p:custDataLst>
              <p:tags r:id="rId9"/>
            </p:custDataLst>
          </p:nvPr>
        </p:nvSpPr>
        <p:spPr>
          <a:xfrm>
            <a:off x="8092594" y="3969366"/>
            <a:ext cx="3264834" cy="110744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b="1" dirty="0">
                <a:solidFill>
                  <a:srgbClr val="00B0F0"/>
                </a:solidFill>
                <a:cs typeface="微软雅黑" panose="020B0503020204020204" charset="-122"/>
              </a:rPr>
              <a:t>描述任务</a:t>
            </a:r>
            <a:r>
              <a:rPr lang="zh-CN" altLang="en-US" dirty="0">
                <a:cs typeface="微软雅黑" panose="020B0503020204020204" charset="-122"/>
              </a:rPr>
              <a:t>直接生成</a:t>
            </a:r>
            <a:r>
              <a:rPr lang="zh-CN" altLang="en-US" b="1" dirty="0">
                <a:solidFill>
                  <a:srgbClr val="00B0F0"/>
                </a:solidFill>
                <a:cs typeface="微软雅黑" panose="020B0503020204020204" charset="-122"/>
              </a:rPr>
              <a:t>节点语义解释</a:t>
            </a:r>
            <a:r>
              <a:rPr lang="zh-CN" altLang="en-US" dirty="0">
                <a:solidFill>
                  <a:srgbClr val="00B0F0"/>
                </a:solidFill>
                <a:cs typeface="微软雅黑" panose="020B0503020204020204" charset="-122"/>
              </a:rPr>
              <a:t>，</a:t>
            </a:r>
            <a:r>
              <a:rPr lang="zh-CN" altLang="en-US" dirty="0">
                <a:cs typeface="微软雅黑" panose="020B0503020204020204" charset="-122"/>
              </a:rPr>
              <a:t>让决策可读、可审计。</a:t>
            </a:r>
            <a:endParaRPr lang="en-US" altLang="zh-CN" dirty="0">
              <a:cs typeface="微软雅黑" panose="020B0503020204020204" charset="-122"/>
            </a:endParaRPr>
          </a:p>
          <a:p>
            <a:pPr lvl="1"/>
            <a:endParaRPr lang="en-US" altLang="zh-CN" dirty="0">
              <a:ea typeface="+mn-lt"/>
              <a:cs typeface="微软雅黑" panose="020B0503020204020204" charset="-122"/>
              <a:sym typeface="+mn-ea"/>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目标与定位</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1</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pic>
        <p:nvPicPr>
          <p:cNvPr id="5" name="图片 4"/>
          <p:cNvPicPr>
            <a:picLocks noChangeAspect="1"/>
          </p:cNvPicPr>
          <p:nvPr/>
        </p:nvPicPr>
        <p:blipFill>
          <a:blip r:embed="rId1"/>
          <a:stretch>
            <a:fillRect/>
          </a:stretch>
        </p:blipFill>
        <p:spPr>
          <a:xfrm>
            <a:off x="441858" y="2136536"/>
            <a:ext cx="6542568" cy="2584927"/>
          </a:xfrm>
          <a:prstGeom prst="rect">
            <a:avLst/>
          </a:prstGeom>
        </p:spPr>
      </p:pic>
      <p:sp>
        <p:nvSpPr>
          <p:cNvPr id="7" name="文本框 6"/>
          <p:cNvSpPr txBox="1"/>
          <p:nvPr>
            <p:custDataLst>
              <p:tags r:id="rId2"/>
            </p:custDataLst>
          </p:nvPr>
        </p:nvSpPr>
        <p:spPr>
          <a:xfrm>
            <a:off x="6793563" y="2136536"/>
            <a:ext cx="5173417" cy="2769989"/>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sz="2000" b="1" dirty="0">
                <a:cs typeface="微软雅黑" panose="020B0503020204020204" charset="-122"/>
              </a:rPr>
              <a:t>两步法</a:t>
            </a:r>
            <a:r>
              <a:rPr lang="zh-CN" altLang="en-US" sz="2000" dirty="0">
                <a:cs typeface="微软雅黑" panose="020B0503020204020204" charset="-122"/>
              </a:rPr>
              <a:t>：先</a:t>
            </a:r>
            <a:r>
              <a:rPr lang="zh-CN" altLang="en-US" sz="2000" b="1" dirty="0">
                <a:solidFill>
                  <a:srgbClr val="00B0F0"/>
                </a:solidFill>
                <a:cs typeface="微软雅黑" panose="020B0503020204020204" charset="-122"/>
              </a:rPr>
              <a:t>结构化翻译</a:t>
            </a:r>
            <a:r>
              <a:rPr lang="zh-CN" altLang="en-US" sz="2000" dirty="0">
                <a:cs typeface="微软雅黑" panose="020B0503020204020204" charset="-122"/>
              </a:rPr>
              <a:t>（图→序列），再</a:t>
            </a:r>
            <a:r>
              <a:rPr lang="en-US" altLang="zh-CN" sz="2000" b="1" dirty="0">
                <a:solidFill>
                  <a:srgbClr val="00B0F0"/>
                </a:solidFill>
                <a:cs typeface="微软雅黑" panose="020B0503020204020204" charset="-122"/>
              </a:rPr>
              <a:t>token </a:t>
            </a:r>
            <a:r>
              <a:rPr lang="zh-CN" altLang="en-US" sz="2000" b="1" dirty="0">
                <a:solidFill>
                  <a:srgbClr val="00B0F0"/>
                </a:solidFill>
                <a:cs typeface="微软雅黑" panose="020B0503020204020204" charset="-122"/>
              </a:rPr>
              <a:t>空间对齐</a:t>
            </a:r>
            <a:r>
              <a:rPr lang="zh-CN" altLang="en-US" sz="2000" dirty="0">
                <a:cs typeface="微软雅黑" panose="020B0503020204020204" charset="-122"/>
              </a:rPr>
              <a:t>（只学 </a:t>
            </a:r>
            <a:r>
              <a:rPr lang="en-US" altLang="zh-CN" sz="2000" dirty="0">
                <a:cs typeface="微软雅黑" panose="020B0503020204020204" charset="-122"/>
              </a:rPr>
              <a:t>projector</a:t>
            </a:r>
            <a:r>
              <a:rPr lang="zh-CN" altLang="en-US" sz="2000" dirty="0">
                <a:cs typeface="微软雅黑" panose="020B0503020204020204" charset="-122"/>
              </a:rPr>
              <a:t>）。</a:t>
            </a:r>
            <a:endParaRPr lang="en-US" altLang="zh-CN" sz="2000" dirty="0">
              <a:cs typeface="微软雅黑" panose="020B0503020204020204" charset="-122"/>
            </a:endParaRPr>
          </a:p>
          <a:p>
            <a:pPr marL="742950" lvl="1" indent="-285750">
              <a:buFont typeface="Wingdings" panose="05000000000000000000" charset="0"/>
              <a:buChar char="l"/>
            </a:pPr>
            <a:endParaRPr lang="en-US" altLang="zh-CN" sz="2000" dirty="0">
              <a:ea typeface="+mn-lt"/>
              <a:cs typeface="微软雅黑" panose="020B0503020204020204" charset="-122"/>
              <a:sym typeface="+mn-ea"/>
            </a:endParaRPr>
          </a:p>
          <a:p>
            <a:pPr marL="742950" lvl="1" indent="-285750">
              <a:buFont typeface="Wingdings" panose="05000000000000000000" charset="0"/>
              <a:buChar char="l"/>
            </a:pPr>
            <a:endParaRPr lang="en-US" altLang="zh-CN" sz="2000" dirty="0">
              <a:ea typeface="+mn-lt"/>
              <a:cs typeface="微软雅黑" panose="020B0503020204020204" charset="-122"/>
              <a:sym typeface="+mn-ea"/>
            </a:endParaRPr>
          </a:p>
          <a:p>
            <a:pPr marL="742950" lvl="1" indent="-285750">
              <a:buFont typeface="Wingdings" panose="05000000000000000000" charset="0"/>
              <a:buChar char="l"/>
            </a:pPr>
            <a:r>
              <a:rPr lang="zh-CN" altLang="en-US" sz="2000" b="1" dirty="0">
                <a:cs typeface="微软雅黑" panose="020B0503020204020204" charset="-122"/>
              </a:rPr>
              <a:t>冻结 </a:t>
            </a:r>
            <a:r>
              <a:rPr lang="en-US" altLang="zh-CN" sz="2000" b="1" dirty="0">
                <a:cs typeface="微软雅黑" panose="020B0503020204020204" charset="-122"/>
              </a:rPr>
              <a:t>LLM</a:t>
            </a:r>
            <a:r>
              <a:rPr lang="zh-CN" altLang="en-US" sz="2000" dirty="0">
                <a:cs typeface="微软雅黑" panose="020B0503020204020204" charset="-122"/>
              </a:rPr>
              <a:t>：避免代价高的指令</a:t>
            </a:r>
            <a:r>
              <a:rPr lang="en-US" altLang="zh-CN" sz="2000" dirty="0">
                <a:cs typeface="微软雅黑" panose="020B0503020204020204" charset="-122"/>
              </a:rPr>
              <a:t>/</a:t>
            </a:r>
            <a:r>
              <a:rPr lang="zh-CN" altLang="en-US" sz="2000" dirty="0">
                <a:cs typeface="微软雅黑" panose="020B0503020204020204" charset="-122"/>
              </a:rPr>
              <a:t>任务微调，</a:t>
            </a:r>
            <a:r>
              <a:rPr lang="zh-CN" altLang="en-US" sz="2000" b="1" dirty="0">
                <a:solidFill>
                  <a:srgbClr val="FF0000"/>
                </a:solidFill>
                <a:cs typeface="微软雅黑" panose="020B0503020204020204" charset="-122"/>
              </a:rPr>
              <a:t>降低过拟合</a:t>
            </a:r>
            <a:r>
              <a:rPr lang="zh-CN" altLang="en-US" sz="2000" dirty="0">
                <a:cs typeface="微软雅黑" panose="020B0503020204020204" charset="-122"/>
              </a:rPr>
              <a:t>风险。</a:t>
            </a:r>
            <a:endParaRPr lang="en-US" altLang="zh-CN" sz="2000" dirty="0">
              <a:cs typeface="微软雅黑" panose="020B0503020204020204" charset="-122"/>
            </a:endParaRPr>
          </a:p>
          <a:p>
            <a:pPr marL="742950" lvl="1" indent="-285750">
              <a:buFont typeface="Wingdings" panose="05000000000000000000" charset="0"/>
              <a:buChar char="l"/>
            </a:pPr>
            <a:endParaRPr lang="en-US" altLang="zh-CN" sz="2000" dirty="0">
              <a:ea typeface="+mn-lt"/>
              <a:cs typeface="微软雅黑" panose="020B0503020204020204" charset="-122"/>
              <a:sym typeface="+mn-ea"/>
            </a:endParaRPr>
          </a:p>
          <a:p>
            <a:pPr marL="742950" lvl="1" indent="-285750">
              <a:buFont typeface="Wingdings" panose="05000000000000000000" charset="0"/>
              <a:buChar char="l"/>
            </a:pPr>
            <a:r>
              <a:rPr lang="zh-CN" altLang="en-US" sz="2000" b="1" dirty="0">
                <a:cs typeface="微软雅黑" panose="020B0503020204020204" charset="-122"/>
              </a:rPr>
              <a:t>统一模板</a:t>
            </a:r>
            <a:r>
              <a:rPr lang="zh-CN" altLang="en-US" sz="2000" dirty="0">
                <a:cs typeface="微软雅黑" panose="020B0503020204020204" charset="-122"/>
              </a:rPr>
              <a:t>：三任务均转成</a:t>
            </a:r>
            <a:r>
              <a:rPr lang="zh-CN" altLang="en-US" sz="2000" b="1" dirty="0">
                <a:solidFill>
                  <a:srgbClr val="00B0F0"/>
                </a:solidFill>
                <a:cs typeface="微软雅黑" panose="020B0503020204020204" charset="-122"/>
              </a:rPr>
              <a:t>问答式 </a:t>
            </a:r>
            <a:r>
              <a:rPr lang="en-US" altLang="zh-CN" sz="2000" b="1" dirty="0">
                <a:solidFill>
                  <a:srgbClr val="00B0F0"/>
                </a:solidFill>
                <a:cs typeface="微软雅黑" panose="020B0503020204020204" charset="-122"/>
              </a:rPr>
              <a:t>Prompt</a:t>
            </a:r>
            <a:r>
              <a:rPr lang="zh-CN" altLang="en-US" sz="2000" dirty="0">
                <a:cs typeface="微软雅黑" panose="020B0503020204020204" charset="-122"/>
              </a:rPr>
              <a:t>，共享对齐空间。</a:t>
            </a:r>
            <a:endParaRPr lang="en-US" altLang="zh-CN" sz="2000" dirty="0">
              <a:ea typeface="+mn-lt"/>
              <a:cs typeface="微软雅黑" panose="020B0503020204020204" charset="-122"/>
              <a:sym typeface="+mn-ea"/>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2</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技术方案</a:t>
              </a:r>
              <a:endParaRPr lang="zh-CN" altLang="en-US" sz="3600" b="1" spc="300" dirty="0">
                <a:solidFill>
                  <a:schemeClr val="accent3"/>
                </a:solidFill>
                <a:latin typeface="+mj-ea"/>
                <a:ea typeface="+mj-ea"/>
                <a:cs typeface="微软雅黑" panose="020B0503020204020204" charset="-122"/>
              </a:endParaRP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5291"/>
            <a:ext cx="8643848" cy="478155"/>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dirty="0">
                <a:cs typeface="微软雅黑" panose="020B0503020204020204" charset="-122"/>
              </a:rPr>
              <a:t>概念：</a:t>
            </a:r>
            <a:r>
              <a:rPr lang="en-US" altLang="zh-CN" dirty="0">
                <a:cs typeface="微软雅黑" panose="020B0503020204020204" charset="-122"/>
              </a:rPr>
              <a:t>Neighborhood Detail</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2</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pic>
        <p:nvPicPr>
          <p:cNvPr id="4" name="图片 3"/>
          <p:cNvPicPr>
            <a:picLocks noChangeAspect="1"/>
          </p:cNvPicPr>
          <p:nvPr/>
        </p:nvPicPr>
        <p:blipFill>
          <a:blip r:embed="rId1"/>
          <a:stretch>
            <a:fillRect/>
          </a:stretch>
        </p:blipFill>
        <p:spPr>
          <a:xfrm>
            <a:off x="8255848" y="1828799"/>
            <a:ext cx="3465555" cy="2890004"/>
          </a:xfrm>
          <a:prstGeom prst="rect">
            <a:avLst/>
          </a:prstGeom>
        </p:spPr>
      </p:pic>
      <p:sp>
        <p:nvSpPr>
          <p:cNvPr id="6" name="文本框 5"/>
          <p:cNvSpPr txBox="1"/>
          <p:nvPr/>
        </p:nvSpPr>
        <p:spPr>
          <a:xfrm>
            <a:off x="1096305" y="1828799"/>
            <a:ext cx="6329007" cy="3170099"/>
          </a:xfrm>
          <a:prstGeom prst="rect">
            <a:avLst/>
          </a:prstGeom>
          <a:noFill/>
        </p:spPr>
        <p:txBody>
          <a:bodyPr wrap="square">
            <a:spAutoFit/>
          </a:bodyPr>
          <a:lstStyle/>
          <a:p>
            <a:pPr marL="342900" lvl="0" indent="-342900">
              <a:buFont typeface="Wingdings" panose="05000000000000000000" charset="0"/>
              <a:buChar char="Ø"/>
              <a:defRPr/>
            </a:pPr>
            <a:r>
              <a:rPr lang="zh-CN" altLang="en-US" sz="2000" b="1" dirty="0">
                <a:cs typeface="微软雅黑" panose="020B0503020204020204" charset="-122"/>
              </a:rPr>
              <a:t>结构保真</a:t>
            </a:r>
            <a:r>
              <a:rPr lang="zh-CN" altLang="en-US" sz="2000" dirty="0">
                <a:cs typeface="微软雅黑" panose="020B0503020204020204" charset="-122"/>
              </a:rPr>
              <a:t>：用</a:t>
            </a:r>
            <a:r>
              <a:rPr lang="zh-CN" altLang="en-US" sz="2000" b="1" dirty="0">
                <a:solidFill>
                  <a:srgbClr val="00B0F0"/>
                </a:solidFill>
                <a:cs typeface="微软雅黑" panose="020B0503020204020204" charset="-122"/>
              </a:rPr>
              <a:t>固定形状</a:t>
            </a:r>
            <a:r>
              <a:rPr lang="zh-CN" altLang="en-US" sz="2000" dirty="0">
                <a:cs typeface="微软雅黑" panose="020B0503020204020204" charset="-122"/>
              </a:rPr>
              <a:t>的 </a:t>
            </a:r>
            <a:r>
              <a:rPr lang="en-US" altLang="zh-CN" sz="2000" dirty="0">
                <a:cs typeface="微软雅黑" panose="020B0503020204020204" charset="-122"/>
              </a:rPr>
              <a:t>k-</a:t>
            </a:r>
            <a:r>
              <a:rPr lang="zh-CN" altLang="en-US" sz="2000" dirty="0">
                <a:cs typeface="微软雅黑" panose="020B0503020204020204" charset="-122"/>
              </a:rPr>
              <a:t>叉树约束采样，</a:t>
            </a:r>
            <a:r>
              <a:rPr lang="zh-CN" altLang="en-US" sz="2000" b="1" dirty="0">
                <a:solidFill>
                  <a:srgbClr val="00B0F0"/>
                </a:solidFill>
                <a:cs typeface="微软雅黑" panose="020B0503020204020204" charset="-122"/>
              </a:rPr>
              <a:t>层序遍历</a:t>
            </a:r>
            <a:r>
              <a:rPr lang="zh-CN" altLang="en-US" sz="2000" dirty="0">
                <a:cs typeface="微软雅黑" panose="020B0503020204020204" charset="-122"/>
              </a:rPr>
              <a:t>将邻域细节一一占位，</a:t>
            </a:r>
            <a:r>
              <a:rPr lang="zh-CN" altLang="en-US" sz="2000" b="1" dirty="0">
                <a:solidFill>
                  <a:srgbClr val="00B0F0"/>
                </a:solidFill>
                <a:cs typeface="微软雅黑" panose="020B0503020204020204" charset="-122"/>
              </a:rPr>
              <a:t>位置</a:t>
            </a:r>
            <a:r>
              <a:rPr lang="en-US" altLang="zh-CN" sz="2000" b="1" dirty="0">
                <a:solidFill>
                  <a:srgbClr val="00B0F0"/>
                </a:solidFill>
                <a:cs typeface="微软雅黑" panose="020B0503020204020204" charset="-122"/>
              </a:rPr>
              <a:t>=</a:t>
            </a:r>
            <a:r>
              <a:rPr lang="zh-CN" altLang="en-US" sz="2000" b="1" dirty="0">
                <a:solidFill>
                  <a:srgbClr val="00B0F0"/>
                </a:solidFill>
                <a:cs typeface="微软雅黑" panose="020B0503020204020204" charset="-122"/>
              </a:rPr>
              <a:t>结构语义</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b="1" dirty="0">
                <a:cs typeface="微软雅黑" panose="020B0503020204020204" charset="-122"/>
              </a:rPr>
              <a:t>对齐友好</a:t>
            </a:r>
            <a:r>
              <a:rPr lang="zh-CN" altLang="en-US" sz="2000" dirty="0">
                <a:cs typeface="微软雅黑" panose="020B0503020204020204" charset="-122"/>
              </a:rPr>
              <a:t>：输出为</a:t>
            </a:r>
            <a:r>
              <a:rPr lang="zh-CN" altLang="en-US" sz="2000" b="1" dirty="0">
                <a:solidFill>
                  <a:srgbClr val="00B0F0"/>
                </a:solidFill>
                <a:cs typeface="微软雅黑" panose="020B0503020204020204" charset="-122"/>
              </a:rPr>
              <a:t>定长 </a:t>
            </a:r>
            <a:r>
              <a:rPr lang="en-US" altLang="zh-CN" sz="2000" b="1" dirty="0">
                <a:solidFill>
                  <a:srgbClr val="00B0F0"/>
                </a:solidFill>
                <a:cs typeface="微软雅黑" panose="020B0503020204020204" charset="-122"/>
              </a:rPr>
              <a:t>token </a:t>
            </a:r>
            <a:r>
              <a:rPr lang="zh-CN" altLang="en-US" sz="2000" b="1" dirty="0">
                <a:solidFill>
                  <a:srgbClr val="00B0F0"/>
                </a:solidFill>
                <a:cs typeface="微软雅黑" panose="020B0503020204020204" charset="-122"/>
              </a:rPr>
              <a:t>序列</a:t>
            </a:r>
            <a:r>
              <a:rPr lang="zh-CN" altLang="en-US" sz="2000" dirty="0">
                <a:cs typeface="微软雅黑" panose="020B0503020204020204" charset="-122"/>
              </a:rPr>
              <a:t>，便于</a:t>
            </a:r>
            <a:r>
              <a:rPr lang="zh-CN" altLang="en-US" sz="2000" b="1" dirty="0">
                <a:solidFill>
                  <a:srgbClr val="00B0F0"/>
                </a:solidFill>
                <a:cs typeface="微软雅黑" panose="020B0503020204020204" charset="-122"/>
              </a:rPr>
              <a:t>与 </a:t>
            </a:r>
            <a:r>
              <a:rPr lang="en-US" altLang="zh-CN" sz="2000" b="1" dirty="0">
                <a:solidFill>
                  <a:srgbClr val="00B0F0"/>
                </a:solidFill>
                <a:cs typeface="微软雅黑" panose="020B0503020204020204" charset="-122"/>
              </a:rPr>
              <a:t>LLM </a:t>
            </a:r>
            <a:r>
              <a:rPr lang="zh-CN" altLang="en-US" sz="2000" b="1" dirty="0">
                <a:solidFill>
                  <a:srgbClr val="00B0F0"/>
                </a:solidFill>
                <a:cs typeface="微软雅黑" panose="020B0503020204020204" charset="-122"/>
              </a:rPr>
              <a:t>的 </a:t>
            </a:r>
            <a:r>
              <a:rPr lang="en-US" altLang="zh-CN" sz="2000" b="1" dirty="0">
                <a:solidFill>
                  <a:srgbClr val="00B0F0"/>
                </a:solidFill>
                <a:cs typeface="微软雅黑" panose="020B0503020204020204" charset="-122"/>
              </a:rPr>
              <a:t>token </a:t>
            </a:r>
            <a:r>
              <a:rPr lang="zh-CN" altLang="en-US" sz="2000" b="1" dirty="0">
                <a:solidFill>
                  <a:srgbClr val="00B0F0"/>
                </a:solidFill>
                <a:cs typeface="微软雅黑" panose="020B0503020204020204" charset="-122"/>
              </a:rPr>
              <a:t>空间直接对齐</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b="1" dirty="0">
                <a:cs typeface="微软雅黑" panose="020B0503020204020204" charset="-122"/>
              </a:rPr>
              <a:t>稳健填充</a:t>
            </a:r>
            <a:r>
              <a:rPr lang="zh-CN" altLang="en-US" sz="2000" dirty="0">
                <a:cs typeface="微软雅黑" panose="020B0503020204020204" charset="-122"/>
              </a:rPr>
              <a:t>：邻域不足位以 </a:t>
            </a:r>
            <a:r>
              <a:rPr lang="en-US" altLang="zh-CN" sz="2000" b="1" dirty="0">
                <a:solidFill>
                  <a:srgbClr val="FF0000"/>
                </a:solidFill>
                <a:cs typeface="微软雅黑" panose="020B0503020204020204" charset="-122"/>
              </a:rPr>
              <a:t>[pad]</a:t>
            </a:r>
            <a:r>
              <a:rPr lang="zh-CN" altLang="en-US" sz="2000" dirty="0">
                <a:solidFill>
                  <a:srgbClr val="FF0000"/>
                </a:solidFill>
                <a:cs typeface="微软雅黑" panose="020B0503020204020204" charset="-122"/>
              </a:rPr>
              <a:t> </a:t>
            </a:r>
            <a:r>
              <a:rPr lang="zh-CN" altLang="en-US" sz="2000" dirty="0">
                <a:cs typeface="微软雅黑" panose="020B0503020204020204" charset="-122"/>
              </a:rPr>
              <a:t>占位，**对齐器学习“缺失即无信息”**的语义。</a:t>
            </a:r>
            <a:endParaRPr lang="en-US" altLang="zh-CN" sz="2000" b="1" dirty="0">
              <a:cs typeface="微软雅黑" panose="020B050302020402020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2641914" y="3430800"/>
            <a:ext cx="6908800" cy="782043"/>
            <a:chOff x="5181690" y="2820871"/>
            <a:chExt cx="4866753"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smtClean="0">
                  <a:latin typeface="微软雅黑" panose="020B0503020204020204" charset="-122"/>
                  <a:ea typeface="微软雅黑" panose="020B0503020204020204" charset="-122"/>
                  <a:cs typeface="微软雅黑" panose="020B0503020204020204" charset="-122"/>
                </a:rPr>
                <a:t>1</a:t>
              </a:r>
              <a:endParaRPr lang="en-US" altLang="zh-CN" sz="4400" dirty="0" smtClean="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5988641" y="2888415"/>
              <a:ext cx="4059802" cy="390056"/>
            </a:xfrm>
            <a:prstGeom prst="rect">
              <a:avLst/>
            </a:prstGeom>
            <a:noFill/>
          </p:spPr>
          <p:txBody>
            <a:bodyPr wrap="square" lIns="0" tIns="0" rIns="0" bIns="0" rtlCol="0">
              <a:spAutoFit/>
            </a:bodyPr>
            <a:lstStyle/>
            <a:p>
              <a:r>
                <a:rPr lang="zh-CN" altLang="en-US" sz="3600" b="1" spc="300" dirty="0" smtClean="0">
                  <a:latin typeface="微软雅黑" panose="020B0503020204020204" charset="-122"/>
                  <a:ea typeface="微软雅黑" panose="020B0503020204020204" charset="-122"/>
                  <a:cs typeface="微软雅黑" panose="020B0503020204020204" charset="-122"/>
                  <a:sym typeface="+mn-ea"/>
                </a:rPr>
                <a:t>主题选择：</a:t>
              </a:r>
              <a:r>
                <a:rPr lang="zh-CN" altLang="en-US" sz="3600" b="1" spc="300" dirty="0" smtClean="0">
                  <a:solidFill>
                    <a:srgbClr val="547CCA"/>
                  </a:solidFill>
                  <a:latin typeface="微软雅黑" panose="020B0503020204020204" charset="-122"/>
                  <a:ea typeface="微软雅黑" panose="020B0503020204020204" charset="-122"/>
                  <a:cs typeface="微软雅黑" panose="020B0503020204020204" charset="-122"/>
                  <a:sym typeface="+mn-ea"/>
                </a:rPr>
                <a:t>大模型应用</a:t>
              </a:r>
              <a:endParaRPr lang="zh-CN" altLang="en-US" sz="36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32" name="矩形 31"/>
          <p:cNvSpPr/>
          <p:nvPr>
            <p:custDataLst>
              <p:tags r:id="rId1"/>
            </p:custDataLst>
          </p:nvPr>
        </p:nvSpPr>
        <p:spPr>
          <a:xfrm>
            <a:off x="962025" y="4584065"/>
            <a:ext cx="10267315" cy="1584325"/>
          </a:xfrm>
          <a:prstGeom prst="rect">
            <a:avLst/>
          </a:prstGeom>
          <a:noFill/>
          <a:ln w="28575"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2" name="文本框 21"/>
          <p:cNvSpPr txBox="1"/>
          <p:nvPr/>
        </p:nvSpPr>
        <p:spPr>
          <a:xfrm>
            <a:off x="1188085" y="4809490"/>
            <a:ext cx="9825355" cy="1132840"/>
          </a:xfrm>
          <a:prstGeom prst="rect">
            <a:avLst/>
          </a:prstGeom>
          <a:noFill/>
        </p:spPr>
        <p:txBody>
          <a:bodyPr wrap="square" lIns="0" tIns="0" rIns="0" bIns="0" rtlCol="0">
            <a:noAutofit/>
          </a:bodyPr>
          <a:lstStyle/>
          <a:p>
            <a:pPr algn="just">
              <a:lnSpc>
                <a:spcPct val="130000"/>
              </a:lnSpc>
            </a:pPr>
            <a:r>
              <a:rPr lang="zh-CN" altLang="en-US" spc="300" dirty="0">
                <a:latin typeface="微软雅黑" panose="020B0503020204020204" charset="-122"/>
                <a:ea typeface="微软雅黑" panose="020B0503020204020204" charset="-122"/>
                <a:cs typeface="微软雅黑" panose="020B0503020204020204" charset="-122"/>
              </a:rPr>
              <a:t>近年来，</a:t>
            </a:r>
            <a:r>
              <a:rPr lang="zh-CN" altLang="en-US" spc="300" dirty="0">
                <a:solidFill>
                  <a:srgbClr val="000000"/>
                </a:solidFill>
                <a:latin typeface="微软雅黑" panose="020B0503020204020204" charset="-122"/>
                <a:ea typeface="微软雅黑" panose="020B0503020204020204" charset="-122"/>
                <a:cs typeface="微软雅黑" panose="020B0503020204020204" charset="-122"/>
              </a:rPr>
              <a:t>大模型</a:t>
            </a:r>
            <a:r>
              <a:rPr lang="zh-CN" altLang="en-US" spc="300" dirty="0">
                <a:latin typeface="微软雅黑" panose="020B0503020204020204" charset="-122"/>
                <a:ea typeface="微软雅黑" panose="020B0503020204020204" charset="-122"/>
                <a:cs typeface="微软雅黑" panose="020B0503020204020204" charset="-122"/>
              </a:rPr>
              <a:t>迅速崛起，成为推动计算机科学及相关交叉学科研究的重要力量。凭借</a:t>
            </a:r>
            <a:r>
              <a:rPr lang="zh-CN" altLang="en-US" b="1" spc="300" dirty="0">
                <a:solidFill>
                  <a:srgbClr val="547CCA"/>
                </a:solidFill>
                <a:latin typeface="微软雅黑" panose="020B0503020204020204" charset="-122"/>
                <a:ea typeface="微软雅黑" panose="020B0503020204020204" charset="-122"/>
                <a:cs typeface="微软雅黑" panose="020B0503020204020204" charset="-122"/>
              </a:rPr>
              <a:t>强大的语言理解、生成与推理能力</a:t>
            </a:r>
            <a:r>
              <a:rPr lang="zh-CN" altLang="en-US" spc="300" dirty="0">
                <a:latin typeface="微软雅黑" panose="020B0503020204020204" charset="-122"/>
                <a:ea typeface="微软雅黑" panose="020B0503020204020204" charset="-122"/>
                <a:cs typeface="微软雅黑" panose="020B0503020204020204" charset="-122"/>
              </a:rPr>
              <a:t>，大模型不仅在自然语言处理、计算机视觉、多模态学习等方向取得突破性进展，也成为科研学习的重要工具。</a:t>
            </a:r>
            <a:endParaRPr lang="zh-CN" altLang="en-US" spc="3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5291"/>
            <a:ext cx="8643848" cy="478155"/>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dirty="0">
                <a:cs typeface="微软雅黑" panose="020B0503020204020204" charset="-122"/>
              </a:rPr>
              <a:t>概念：</a:t>
            </a:r>
            <a:r>
              <a:rPr lang="en-US" altLang="zh-CN" dirty="0">
                <a:cs typeface="微软雅黑" panose="020B0503020204020204" charset="-122"/>
              </a:rPr>
              <a:t>Hop-Field Overview</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2</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6" name="文本框 5"/>
          <p:cNvSpPr txBox="1"/>
          <p:nvPr/>
        </p:nvSpPr>
        <p:spPr>
          <a:xfrm>
            <a:off x="1098000" y="1828800"/>
            <a:ext cx="5356149" cy="3170099"/>
          </a:xfrm>
          <a:prstGeom prst="rect">
            <a:avLst/>
          </a:prstGeom>
          <a:noFill/>
        </p:spPr>
        <p:txBody>
          <a:bodyPr wrap="square">
            <a:spAutoFit/>
          </a:bodyPr>
          <a:lstStyle/>
          <a:p>
            <a:pPr marL="342900" lvl="0" indent="-342900">
              <a:buFont typeface="Wingdings" panose="05000000000000000000" charset="0"/>
              <a:buChar char="Ø"/>
              <a:defRPr/>
            </a:pPr>
            <a:r>
              <a:rPr lang="zh-CN" altLang="en-US" sz="2000" b="1" dirty="0">
                <a:cs typeface="微软雅黑" panose="020B0503020204020204" charset="-122"/>
              </a:rPr>
              <a:t>层级语义</a:t>
            </a:r>
            <a:r>
              <a:rPr lang="zh-CN" altLang="en-US" sz="2000" dirty="0">
                <a:cs typeface="微软雅黑" panose="020B0503020204020204" charset="-122"/>
              </a:rPr>
              <a:t>：每个序列位置绑定一个“相对拓扑层级（</a:t>
            </a:r>
            <a:r>
              <a:rPr lang="en-US" altLang="zh-CN" sz="2000" dirty="0">
                <a:cs typeface="微软雅黑" panose="020B0503020204020204" charset="-122"/>
              </a:rPr>
              <a:t>hop</a:t>
            </a:r>
            <a:r>
              <a:rPr lang="zh-CN" altLang="en-US" sz="2000" dirty="0">
                <a:cs typeface="微软雅黑" panose="020B0503020204020204" charset="-122"/>
              </a:rPr>
              <a:t>）”，天然可迁移。</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b="1" dirty="0">
                <a:cs typeface="微软雅黑" panose="020B0503020204020204" charset="-122"/>
              </a:rPr>
              <a:t>参数无关</a:t>
            </a:r>
            <a:r>
              <a:rPr lang="zh-CN" altLang="en-US" sz="2000" dirty="0">
                <a:cs typeface="微软雅黑" panose="020B0503020204020204" charset="-122"/>
              </a:rPr>
              <a:t>：仅做均值聚合，不引入图侧可训练参数，</a:t>
            </a:r>
            <a:r>
              <a:rPr lang="zh-CN" altLang="en-US" sz="2000" b="1" dirty="0">
                <a:solidFill>
                  <a:srgbClr val="00B0F0"/>
                </a:solidFill>
                <a:cs typeface="微软雅黑" panose="020B0503020204020204" charset="-122"/>
              </a:rPr>
              <a:t>稳健且轻量</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b="1" dirty="0">
                <a:cs typeface="微软雅黑" panose="020B0503020204020204" charset="-122"/>
              </a:rPr>
              <a:t>对齐友好</a:t>
            </a:r>
            <a:r>
              <a:rPr lang="zh-CN" altLang="en-US" sz="2000" dirty="0">
                <a:cs typeface="微软雅黑" panose="020B0503020204020204" charset="-122"/>
              </a:rPr>
              <a:t>：输出为</a:t>
            </a:r>
            <a:r>
              <a:rPr lang="zh-CN" altLang="en-US" sz="2000" b="1" dirty="0">
                <a:solidFill>
                  <a:srgbClr val="00B0F0"/>
                </a:solidFill>
                <a:cs typeface="微软雅黑" panose="020B0503020204020204" charset="-122"/>
              </a:rPr>
              <a:t>定长圈层序列</a:t>
            </a:r>
            <a:r>
              <a:rPr lang="zh-CN" altLang="en-US" sz="2000" dirty="0">
                <a:cs typeface="微软雅黑" panose="020B0503020204020204" charset="-122"/>
              </a:rPr>
              <a:t>，直接进入 </a:t>
            </a:r>
            <a:r>
              <a:rPr lang="en-US" altLang="zh-CN" sz="2000" dirty="0">
                <a:cs typeface="微软雅黑" panose="020B0503020204020204" charset="-122"/>
              </a:rPr>
              <a:t>projector → LLM </a:t>
            </a:r>
            <a:r>
              <a:rPr lang="zh-CN" altLang="en-US" sz="2000" dirty="0">
                <a:cs typeface="微软雅黑" panose="020B0503020204020204" charset="-122"/>
              </a:rPr>
              <a:t>的 </a:t>
            </a:r>
            <a:r>
              <a:rPr lang="en-US" altLang="zh-CN" sz="2000" dirty="0">
                <a:cs typeface="微软雅黑" panose="020B0503020204020204" charset="-122"/>
              </a:rPr>
              <a:t>token </a:t>
            </a:r>
            <a:r>
              <a:rPr lang="zh-CN" altLang="en-US" sz="2000" dirty="0">
                <a:cs typeface="微软雅黑" panose="020B0503020204020204" charset="-122"/>
              </a:rPr>
              <a:t>空间。</a:t>
            </a:r>
            <a:endParaRPr lang="en-US" altLang="zh-CN" sz="2000" dirty="0">
              <a:cs typeface="微软雅黑" panose="020B0503020204020204" charset="-122"/>
            </a:endParaRPr>
          </a:p>
        </p:txBody>
      </p:sp>
      <p:pic>
        <p:nvPicPr>
          <p:cNvPr id="5" name="图片 4"/>
          <p:cNvPicPr>
            <a:picLocks noChangeAspect="1"/>
          </p:cNvPicPr>
          <p:nvPr/>
        </p:nvPicPr>
        <p:blipFill>
          <a:blip r:embed="rId1"/>
          <a:stretch>
            <a:fillRect/>
          </a:stretch>
        </p:blipFill>
        <p:spPr>
          <a:xfrm>
            <a:off x="7662402" y="1849601"/>
            <a:ext cx="4322352" cy="2869357"/>
          </a:xfrm>
          <a:prstGeom prst="rect">
            <a:avLst/>
          </a:prstGeom>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节点表示与 </a:t>
            </a:r>
            <a:r>
              <a:rPr lang="en-US" altLang="zh-CN" dirty="0">
                <a:cs typeface="微软雅黑" panose="020B0503020204020204" charset="-122"/>
              </a:rPr>
              <a:t>Laplacian </a:t>
            </a:r>
            <a:r>
              <a:rPr lang="zh-CN" altLang="en-US" dirty="0">
                <a:cs typeface="微软雅黑" panose="020B0503020204020204" charset="-122"/>
              </a:rPr>
              <a:t>位置编码</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2</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6" name="文本框 5"/>
          <p:cNvSpPr txBox="1"/>
          <p:nvPr/>
        </p:nvSpPr>
        <p:spPr>
          <a:xfrm>
            <a:off x="1125789" y="1849601"/>
            <a:ext cx="9842232" cy="3170099"/>
          </a:xfrm>
          <a:prstGeom prst="rect">
            <a:avLst/>
          </a:prstGeom>
          <a:noFill/>
        </p:spPr>
        <p:txBody>
          <a:bodyPr wrap="square">
            <a:spAutoFit/>
          </a:bodyPr>
          <a:lstStyle/>
          <a:p>
            <a:pPr marL="342900" lvl="0" indent="-342900">
              <a:buFont typeface="Wingdings" panose="05000000000000000000" charset="0"/>
              <a:buChar char="Ø"/>
              <a:defRPr/>
            </a:pPr>
            <a:r>
              <a:rPr lang="en-US" altLang="zh-CN" sz="2000" b="1" dirty="0">
                <a:cs typeface="微软雅黑" panose="020B0503020204020204" charset="-122"/>
              </a:rPr>
              <a:t>ϕ</a:t>
            </a:r>
            <a:r>
              <a:rPr lang="zh-CN" altLang="en-US" sz="2000" b="1" dirty="0">
                <a:cs typeface="微软雅黑" panose="020B0503020204020204" charset="-122"/>
              </a:rPr>
              <a:t>（文本编码器）</a:t>
            </a:r>
            <a:r>
              <a:rPr lang="zh-CN" altLang="en-US" sz="2000" dirty="0">
                <a:cs typeface="微软雅黑" panose="020B0503020204020204" charset="-122"/>
              </a:rPr>
              <a:t>：将节点</a:t>
            </a:r>
            <a:r>
              <a:rPr lang="zh-CN" altLang="en-US" sz="2000" b="1" dirty="0">
                <a:solidFill>
                  <a:srgbClr val="00B0F0"/>
                </a:solidFill>
                <a:cs typeface="微软雅黑" panose="020B0503020204020204" charset="-122"/>
              </a:rPr>
              <a:t>属性文本</a:t>
            </a:r>
            <a:r>
              <a:rPr lang="en-US" altLang="zh-CN" sz="2000" b="1" dirty="0">
                <a:solidFill>
                  <a:srgbClr val="00B0F0"/>
                </a:solidFill>
                <a:cs typeface="微软雅黑" panose="020B0503020204020204" charset="-122"/>
              </a:rPr>
              <a:t>/</a:t>
            </a:r>
            <a:r>
              <a:rPr lang="zh-CN" altLang="en-US" sz="2000" b="1" dirty="0">
                <a:solidFill>
                  <a:srgbClr val="00B0F0"/>
                </a:solidFill>
                <a:cs typeface="微软雅黑" panose="020B0503020204020204" charset="-122"/>
              </a:rPr>
              <a:t>标签</a:t>
            </a:r>
            <a:r>
              <a:rPr lang="zh-CN" altLang="en-US" sz="2000" dirty="0">
                <a:cs typeface="微软雅黑" panose="020B0503020204020204" charset="-122"/>
              </a:rPr>
              <a:t>编码为向量（可替换：</a:t>
            </a:r>
            <a:r>
              <a:rPr lang="en-US" altLang="zh-CN" sz="2000" dirty="0">
                <a:cs typeface="微软雅黑" panose="020B0503020204020204" charset="-122"/>
              </a:rPr>
              <a:t>SBERT / </a:t>
            </a:r>
            <a:r>
              <a:rPr lang="en-US" altLang="zh-CN" sz="2000" dirty="0" err="1">
                <a:cs typeface="微软雅黑" panose="020B0503020204020204" charset="-122"/>
              </a:rPr>
              <a:t>RoBERTa</a:t>
            </a:r>
            <a:r>
              <a:rPr lang="en-US" altLang="zh-CN" sz="2000" dirty="0">
                <a:cs typeface="微软雅黑" panose="020B0503020204020204" charset="-122"/>
              </a:rPr>
              <a:t> / </a:t>
            </a:r>
            <a:r>
              <a:rPr lang="en-US" altLang="zh-CN" sz="2000" dirty="0" err="1">
                <a:cs typeface="微软雅黑" panose="020B0503020204020204" charset="-122"/>
              </a:rPr>
              <a:t>SimTeG</a:t>
            </a:r>
            <a:r>
              <a:rPr lang="en-US" altLang="zh-CN" sz="2000" dirty="0">
                <a:cs typeface="微软雅黑" panose="020B0503020204020204" charset="-122"/>
              </a:rPr>
              <a:t> </a:t>
            </a:r>
            <a:r>
              <a:rPr lang="zh-CN" altLang="en-US" sz="2000" dirty="0">
                <a:cs typeface="微软雅黑" panose="020B0503020204020204" charset="-122"/>
              </a:rPr>
              <a:t>等）；</a:t>
            </a:r>
            <a:r>
              <a:rPr lang="en-US" altLang="zh-CN" sz="2000" b="1" dirty="0">
                <a:solidFill>
                  <a:srgbClr val="00B0F0"/>
                </a:solidFill>
                <a:cs typeface="微软雅黑" panose="020B0503020204020204" charset="-122"/>
              </a:rPr>
              <a:t>[pad] → </a:t>
            </a:r>
            <a:r>
              <a:rPr lang="zh-CN" altLang="en-US" sz="2000" b="1" dirty="0">
                <a:solidFill>
                  <a:srgbClr val="00B0F0"/>
                </a:solidFill>
                <a:cs typeface="微软雅黑" panose="020B0503020204020204" charset="-122"/>
              </a:rPr>
              <a:t>零向量</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en-US" altLang="zh-CN" sz="2000" b="1" dirty="0">
                <a:cs typeface="微软雅黑" panose="020B0503020204020204" charset="-122"/>
              </a:rPr>
              <a:t>U</a:t>
            </a:r>
            <a:r>
              <a:rPr lang="zh-CN" altLang="en-US" sz="2000" b="1" dirty="0">
                <a:cs typeface="微软雅黑" panose="020B0503020204020204" charset="-122"/>
              </a:rPr>
              <a:t>（模板 </a:t>
            </a:r>
            <a:r>
              <a:rPr lang="en-US" altLang="zh-CN" sz="2000" b="1" dirty="0">
                <a:cs typeface="微软雅黑" panose="020B0503020204020204" charset="-122"/>
              </a:rPr>
              <a:t>Laplacian </a:t>
            </a:r>
            <a:r>
              <a:rPr lang="zh-CN" altLang="en-US" sz="2000" b="1" dirty="0">
                <a:cs typeface="微软雅黑" panose="020B0503020204020204" charset="-122"/>
              </a:rPr>
              <a:t>特征）</a:t>
            </a:r>
            <a:r>
              <a:rPr lang="zh-CN" altLang="en-US" sz="2000" dirty="0">
                <a:cs typeface="微软雅黑" panose="020B0503020204020204" charset="-122"/>
              </a:rPr>
              <a:t>：按模板</a:t>
            </a:r>
            <a:r>
              <a:rPr lang="zh-CN" altLang="en-US" sz="2000" b="1" dirty="0">
                <a:solidFill>
                  <a:srgbClr val="00B0F0"/>
                </a:solidFill>
                <a:cs typeface="微软雅黑" panose="020B0503020204020204" charset="-122"/>
              </a:rPr>
              <a:t>一次性</a:t>
            </a:r>
            <a:r>
              <a:rPr lang="zh-CN" altLang="en-US" sz="2000" dirty="0">
                <a:cs typeface="微软雅黑" panose="020B0503020204020204" charset="-122"/>
              </a:rPr>
              <a:t>计算位置特征矩阵 </a:t>
            </a:r>
            <a:r>
              <a:rPr lang="en-US" altLang="zh-CN" sz="2000" dirty="0">
                <a:cs typeface="微软雅黑" panose="020B0503020204020204" charset="-122"/>
              </a:rPr>
              <a:t>U</a:t>
            </a:r>
            <a:r>
              <a:rPr lang="zh-CN" altLang="en-US" sz="2000" dirty="0">
                <a:cs typeface="微软雅黑" panose="020B0503020204020204" charset="-122"/>
              </a:rPr>
              <a:t>，</a:t>
            </a:r>
            <a:r>
              <a:rPr lang="zh-CN" altLang="en-US" sz="2000" b="1" dirty="0">
                <a:solidFill>
                  <a:srgbClr val="00B0F0"/>
                </a:solidFill>
                <a:cs typeface="微软雅黑" panose="020B0503020204020204" charset="-122"/>
              </a:rPr>
              <a:t>对所有样本复用</a:t>
            </a:r>
            <a:r>
              <a:rPr lang="zh-CN" altLang="en-US" sz="2000" dirty="0">
                <a:cs typeface="微软雅黑" panose="020B0503020204020204" charset="-122"/>
              </a:rPr>
              <a:t>，提供</a:t>
            </a:r>
            <a:r>
              <a:rPr lang="zh-CN" altLang="en-US" sz="2000" b="1" dirty="0">
                <a:solidFill>
                  <a:srgbClr val="00B0F0"/>
                </a:solidFill>
                <a:cs typeface="微软雅黑" panose="020B0503020204020204" charset="-122"/>
              </a:rPr>
              <a:t>结构位置信号</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b="1" dirty="0">
                <a:cs typeface="微软雅黑" panose="020B0503020204020204" charset="-122"/>
              </a:rPr>
              <a:t>拼接与投射</a:t>
            </a:r>
            <a:r>
              <a:rPr lang="zh-CN" altLang="en-US" sz="2000" dirty="0">
                <a:cs typeface="微软雅黑" panose="020B0503020204020204" charset="-122"/>
              </a:rPr>
              <a:t>：对每个节点 </a:t>
            </a:r>
            <a:r>
              <a:rPr lang="en-US" altLang="zh-CN" sz="2000" dirty="0">
                <a:cs typeface="微软雅黑" panose="020B0503020204020204" charset="-122"/>
              </a:rPr>
              <a:t>token</a:t>
            </a:r>
            <a:r>
              <a:rPr lang="zh-CN" altLang="en-US" sz="2000" dirty="0">
                <a:cs typeface="微软雅黑" panose="020B0503020204020204" charset="-122"/>
              </a:rPr>
              <a:t>，拼接 </a:t>
            </a:r>
            <a:r>
              <a:rPr lang="en-US" altLang="zh-CN" sz="2000" b="1" dirty="0">
                <a:solidFill>
                  <a:srgbClr val="FF0000"/>
                </a:solidFill>
                <a:cs typeface="微软雅黑" panose="020B0503020204020204" charset="-122"/>
              </a:rPr>
              <a:t>[</a:t>
            </a:r>
            <a:r>
              <a:rPr lang="el-GR" altLang="zh-CN" sz="2000" b="1" dirty="0">
                <a:solidFill>
                  <a:srgbClr val="FF0000"/>
                </a:solidFill>
                <a:cs typeface="微软雅黑" panose="020B0503020204020204" charset="-122"/>
              </a:rPr>
              <a:t>ϕ(</a:t>
            </a:r>
            <a:r>
              <a:rPr lang="en-US" altLang="zh-CN" sz="2000" b="1" dirty="0">
                <a:solidFill>
                  <a:srgbClr val="FF0000"/>
                </a:solidFill>
                <a:cs typeface="微软雅黑" panose="020B0503020204020204" charset="-122"/>
              </a:rPr>
              <a:t>xᵥ) ; U(posᵥ)]</a:t>
            </a:r>
            <a:r>
              <a:rPr lang="zh-CN" altLang="en-US" sz="2000" dirty="0">
                <a:cs typeface="微软雅黑" panose="020B0503020204020204" charset="-122"/>
              </a:rPr>
              <a:t>，再进入 </a:t>
            </a:r>
            <a:r>
              <a:rPr lang="en-US" altLang="zh-CN" sz="2000" b="1" dirty="0">
                <a:solidFill>
                  <a:srgbClr val="00B0F0"/>
                </a:solidFill>
                <a:cs typeface="微软雅黑" panose="020B0503020204020204" charset="-122"/>
              </a:rPr>
              <a:t>projector</a:t>
            </a:r>
            <a:r>
              <a:rPr lang="en-US" altLang="zh-CN" sz="2000" dirty="0">
                <a:solidFill>
                  <a:srgbClr val="00B0F0"/>
                </a:solidFill>
                <a:cs typeface="微软雅黑" panose="020B0503020204020204" charset="-122"/>
              </a:rPr>
              <a:t> </a:t>
            </a:r>
            <a:r>
              <a:rPr lang="zh-CN" altLang="en-US" sz="2000" dirty="0">
                <a:cs typeface="微软雅黑" panose="020B0503020204020204" charset="-122"/>
              </a:rPr>
              <a:t>对齐到 </a:t>
            </a:r>
            <a:r>
              <a:rPr lang="en-US" altLang="zh-CN" sz="2000" dirty="0">
                <a:cs typeface="微软雅黑" panose="020B0503020204020204" charset="-122"/>
              </a:rPr>
              <a:t>LLM </a:t>
            </a:r>
            <a:r>
              <a:rPr lang="zh-CN" altLang="en-US" sz="2000" dirty="0">
                <a:cs typeface="微软雅黑" panose="020B0503020204020204" charset="-122"/>
              </a:rPr>
              <a:t>的 </a:t>
            </a:r>
            <a:r>
              <a:rPr lang="en-US" altLang="zh-CN" sz="2000" b="1" dirty="0">
                <a:solidFill>
                  <a:srgbClr val="FF0000"/>
                </a:solidFill>
                <a:cs typeface="微软雅黑" panose="020B0503020204020204" charset="-122"/>
              </a:rPr>
              <a:t>token embedding</a:t>
            </a:r>
            <a:r>
              <a:rPr lang="en-US" altLang="zh-CN" sz="2000" dirty="0">
                <a:solidFill>
                  <a:srgbClr val="FF0000"/>
                </a:solidFill>
                <a:cs typeface="微软雅黑" panose="020B0503020204020204" charset="-122"/>
              </a:rPr>
              <a:t> </a:t>
            </a:r>
            <a:r>
              <a:rPr lang="zh-CN" altLang="en-US" sz="2000" dirty="0">
                <a:cs typeface="微软雅黑" panose="020B0503020204020204" charset="-122"/>
              </a:rPr>
              <a:t>空间。</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zh-CN" altLang="en-US" sz="2000" dirty="0">
                <a:cs typeface="微软雅黑" panose="020B0503020204020204" charset="-122"/>
              </a:rPr>
              <a:t>好处：</a:t>
            </a:r>
            <a:r>
              <a:rPr lang="zh-CN" altLang="en-US" sz="2000" b="1" dirty="0">
                <a:solidFill>
                  <a:srgbClr val="00B0F0"/>
                </a:solidFill>
                <a:cs typeface="微软雅黑" panose="020B0503020204020204" charset="-122"/>
              </a:rPr>
              <a:t>参数无关的结构编码 </a:t>
            </a:r>
            <a:r>
              <a:rPr lang="en-US" altLang="zh-CN" sz="2000" b="1" dirty="0">
                <a:solidFill>
                  <a:srgbClr val="00B0F0"/>
                </a:solidFill>
                <a:cs typeface="微软雅黑" panose="020B0503020204020204" charset="-122"/>
              </a:rPr>
              <a:t>+ </a:t>
            </a:r>
            <a:r>
              <a:rPr lang="zh-CN" altLang="en-US" sz="2000" b="1" dirty="0">
                <a:solidFill>
                  <a:srgbClr val="00B0F0"/>
                </a:solidFill>
                <a:cs typeface="微软雅黑" panose="020B0503020204020204" charset="-122"/>
              </a:rPr>
              <a:t>可替换的属性编码</a:t>
            </a:r>
            <a:r>
              <a:rPr lang="zh-CN" altLang="en-US" sz="2000" dirty="0">
                <a:cs typeface="微软雅黑" panose="020B0503020204020204" charset="-122"/>
              </a:rPr>
              <a:t>，让表示既</a:t>
            </a:r>
            <a:r>
              <a:rPr lang="zh-CN" altLang="en-US" sz="2000" b="1" dirty="0">
                <a:solidFill>
                  <a:srgbClr val="FF0000"/>
                </a:solidFill>
                <a:cs typeface="微软雅黑" panose="020B0503020204020204" charset="-122"/>
              </a:rPr>
              <a:t>稳健</a:t>
            </a:r>
            <a:r>
              <a:rPr lang="zh-CN" altLang="en-US" sz="2000" dirty="0">
                <a:cs typeface="微软雅黑" panose="020B0503020204020204" charset="-122"/>
              </a:rPr>
              <a:t>又</a:t>
            </a:r>
            <a:r>
              <a:rPr lang="zh-CN" altLang="en-US" sz="2000" b="1" dirty="0">
                <a:solidFill>
                  <a:srgbClr val="FF0000"/>
                </a:solidFill>
                <a:cs typeface="微软雅黑" panose="020B0503020204020204" charset="-122"/>
              </a:rPr>
              <a:t>可移植</a:t>
            </a:r>
            <a:r>
              <a:rPr lang="zh-CN" altLang="en-US" sz="2000" dirty="0">
                <a:cs typeface="微软雅黑" panose="020B0503020204020204" charset="-122"/>
              </a:rPr>
              <a:t>。</a:t>
            </a:r>
            <a:endParaRPr lang="en-US" altLang="zh-CN" sz="2000" dirty="0">
              <a:cs typeface="微软雅黑" panose="020B0503020204020204" charset="-122"/>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en-US" altLang="zh-CN" dirty="0">
                <a:cs typeface="微软雅黑" panose="020B0503020204020204" charset="-122"/>
              </a:rPr>
              <a:t>Projector </a:t>
            </a:r>
            <a:r>
              <a:rPr lang="zh-CN" altLang="en-US" dirty="0">
                <a:cs typeface="微软雅黑" panose="020B0503020204020204" charset="-122"/>
              </a:rPr>
              <a:t>对齐与训练范式</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2</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2" name="文本框 1"/>
          <p:cNvSpPr txBox="1"/>
          <p:nvPr/>
        </p:nvSpPr>
        <p:spPr>
          <a:xfrm>
            <a:off x="1191937" y="1556911"/>
            <a:ext cx="5356149" cy="2554545"/>
          </a:xfrm>
          <a:prstGeom prst="rect">
            <a:avLst/>
          </a:prstGeom>
          <a:noFill/>
        </p:spPr>
        <p:txBody>
          <a:bodyPr wrap="square">
            <a:spAutoFit/>
          </a:bodyPr>
          <a:lstStyle/>
          <a:p>
            <a:pPr marL="342900" lvl="0" indent="-342900">
              <a:buFont typeface="Wingdings" panose="05000000000000000000" charset="0"/>
              <a:buChar char="Ø"/>
              <a:defRPr/>
            </a:pPr>
            <a:r>
              <a:rPr lang="en-US" altLang="zh-CN" sz="2000" b="1" dirty="0">
                <a:cs typeface="微软雅黑" panose="020B0503020204020204" charset="-122"/>
              </a:rPr>
              <a:t>Node Classification</a:t>
            </a:r>
            <a:r>
              <a:rPr lang="zh-CN" altLang="en-US" sz="2000" dirty="0">
                <a:cs typeface="微软雅黑" panose="020B0503020204020204" charset="-122"/>
              </a:rPr>
              <a:t>：问题→“告诉我中心节点类别？”</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en-US" altLang="zh-CN" sz="2000" b="1" dirty="0">
                <a:cs typeface="微软雅黑" panose="020B0503020204020204" charset="-122"/>
              </a:rPr>
              <a:t>Link Prediction</a:t>
            </a:r>
            <a:r>
              <a:rPr lang="zh-CN" altLang="en-US" sz="2000" dirty="0">
                <a:cs typeface="微软雅黑" panose="020B0503020204020204" charset="-122"/>
              </a:rPr>
              <a:t>：问题→“两节点是否应相连（</a:t>
            </a:r>
            <a:r>
              <a:rPr lang="en-US" altLang="zh-CN" sz="2000" dirty="0">
                <a:cs typeface="微软雅黑" panose="020B0503020204020204" charset="-122"/>
              </a:rPr>
              <a:t>Yes/No</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r>
              <a:rPr lang="en-US" altLang="zh-CN" sz="2000" b="1" dirty="0">
                <a:cs typeface="微软雅黑" panose="020B0503020204020204" charset="-122"/>
              </a:rPr>
              <a:t>Node Description</a:t>
            </a:r>
            <a:r>
              <a:rPr lang="zh-CN" altLang="en-US" sz="2000" dirty="0">
                <a:cs typeface="微软雅黑" panose="020B0503020204020204" charset="-122"/>
              </a:rPr>
              <a:t>：问题→“用 </a:t>
            </a:r>
            <a:r>
              <a:rPr lang="en-US" altLang="zh-CN" sz="2000" dirty="0">
                <a:cs typeface="微软雅黑" panose="020B0503020204020204" charset="-122"/>
              </a:rPr>
              <a:t>1–2 </a:t>
            </a:r>
            <a:r>
              <a:rPr lang="zh-CN" altLang="en-US" sz="2000" dirty="0">
                <a:cs typeface="微软雅黑" panose="020B0503020204020204" charset="-122"/>
              </a:rPr>
              <a:t>句描述中心节点。”</a:t>
            </a:r>
            <a:endParaRPr lang="en-US" altLang="zh-CN" sz="2000" dirty="0">
              <a:cs typeface="微软雅黑" panose="020B0503020204020204" charset="-122"/>
            </a:endParaRPr>
          </a:p>
        </p:txBody>
      </p:sp>
      <p:pic>
        <p:nvPicPr>
          <p:cNvPr id="5" name="图片 4"/>
          <p:cNvPicPr>
            <a:picLocks noChangeAspect="1"/>
          </p:cNvPicPr>
          <p:nvPr/>
        </p:nvPicPr>
        <p:blipFill>
          <a:blip r:embed="rId1"/>
          <a:stretch>
            <a:fillRect/>
          </a:stretch>
        </p:blipFill>
        <p:spPr>
          <a:xfrm>
            <a:off x="7089091" y="1221946"/>
            <a:ext cx="4163006" cy="2781688"/>
          </a:xfrm>
          <a:prstGeom prst="rect">
            <a:avLst/>
          </a:prstGeom>
        </p:spPr>
      </p:pic>
      <p:sp>
        <p:nvSpPr>
          <p:cNvPr id="8" name="文本框 7"/>
          <p:cNvSpPr txBox="1"/>
          <p:nvPr/>
        </p:nvSpPr>
        <p:spPr>
          <a:xfrm>
            <a:off x="1191937" y="4391762"/>
            <a:ext cx="10136804" cy="1323439"/>
          </a:xfrm>
          <a:prstGeom prst="rect">
            <a:avLst/>
          </a:prstGeom>
          <a:noFill/>
        </p:spPr>
        <p:txBody>
          <a:bodyPr wrap="square">
            <a:spAutoFit/>
          </a:bodyPr>
          <a:lstStyle/>
          <a:p>
            <a:pPr marL="342900" lvl="0" indent="-342900">
              <a:buFont typeface="Wingdings" panose="05000000000000000000" charset="0"/>
              <a:buChar char="Ø"/>
              <a:defRPr/>
            </a:pPr>
            <a:r>
              <a:rPr lang="zh-CN" altLang="en-US" sz="2000" b="1" dirty="0">
                <a:cs typeface="微软雅黑" panose="020B0503020204020204" charset="-122"/>
              </a:rPr>
              <a:t>多任务联合对齐</a:t>
            </a:r>
            <a:r>
              <a:rPr lang="zh-CN" altLang="en-US" sz="2000" dirty="0">
                <a:cs typeface="微软雅黑" panose="020B0503020204020204" charset="-122"/>
              </a:rPr>
              <a:t>：最大化正确答案 </a:t>
            </a:r>
            <a:r>
              <a:rPr lang="en-US" altLang="zh-CN" sz="2000" dirty="0">
                <a:cs typeface="微软雅黑" panose="020B0503020204020204" charset="-122"/>
              </a:rPr>
              <a:t>token </a:t>
            </a:r>
            <a:r>
              <a:rPr lang="zh-CN" altLang="en-US" sz="2000" dirty="0">
                <a:cs typeface="微软雅黑" panose="020B0503020204020204" charset="-122"/>
              </a:rPr>
              <a:t>概率（分类</a:t>
            </a:r>
            <a:r>
              <a:rPr lang="en-US" altLang="zh-CN" sz="2000" dirty="0">
                <a:cs typeface="微软雅黑" panose="020B0503020204020204" charset="-122"/>
              </a:rPr>
              <a:t>/</a:t>
            </a:r>
            <a:r>
              <a:rPr lang="zh-CN" altLang="en-US" sz="2000" dirty="0">
                <a:cs typeface="微软雅黑" panose="020B0503020204020204" charset="-122"/>
              </a:rPr>
              <a:t>链路），并以语义质量（描述）</a:t>
            </a:r>
            <a:r>
              <a:rPr lang="zh-CN" altLang="en-US" sz="2000" b="1" dirty="0">
                <a:solidFill>
                  <a:srgbClr val="00B0F0"/>
                </a:solidFill>
                <a:cs typeface="微软雅黑" panose="020B0503020204020204" charset="-122"/>
              </a:rPr>
              <a:t>引导对齐空间的可解释性</a:t>
            </a:r>
            <a:r>
              <a:rPr lang="zh-CN" altLang="en-US" sz="2000" dirty="0">
                <a:cs typeface="微软雅黑" panose="020B0503020204020204" charset="-122"/>
              </a:rPr>
              <a:t>。</a:t>
            </a: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a:p>
            <a:pPr marL="342900" lvl="0" indent="-342900">
              <a:buFont typeface="Wingdings" panose="05000000000000000000" charset="0"/>
              <a:buChar char="Ø"/>
              <a:defRPr/>
            </a:pPr>
            <a:endParaRPr lang="en-US" altLang="zh-CN" sz="2000" dirty="0">
              <a:cs typeface="微软雅黑" panose="020B0503020204020204" charset="-122"/>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3</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实验过程</a:t>
              </a:r>
              <a:endParaRPr lang="zh-CN" altLang="en-US" sz="3600" b="1" spc="300" dirty="0">
                <a:solidFill>
                  <a:schemeClr val="accent3"/>
                </a:solidFill>
                <a:latin typeface="+mj-ea"/>
                <a:ea typeface="+mj-ea"/>
                <a:cs typeface="微软雅黑" panose="020B0503020204020204" charset="-122"/>
              </a:endParaRPr>
            </a:p>
          </p:txBody>
        </p:sp>
      </p:gr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实验设计与研究问题</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3</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1052195" y="1873250"/>
            <a:ext cx="10087610" cy="3877945"/>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lnSpc>
                <a:spcPct val="150000"/>
              </a:lnSpc>
              <a:buFont typeface="Wingdings" panose="05000000000000000000" charset="0"/>
              <a:buChar char="l"/>
            </a:pPr>
            <a:r>
              <a:rPr lang="en-US" altLang="zh-CN" sz="2400" b="1" dirty="0">
                <a:cs typeface="微软雅黑" panose="020B0503020204020204" charset="-122"/>
              </a:rPr>
              <a:t>RQ1</a:t>
            </a:r>
            <a:r>
              <a:rPr lang="zh-CN" altLang="en-US" sz="2400" dirty="0">
                <a:cs typeface="微软雅黑" panose="020B0503020204020204" charset="-122"/>
              </a:rPr>
              <a:t>：与基线相比，</a:t>
            </a:r>
            <a:r>
              <a:rPr lang="en-US" altLang="zh-CN" sz="2400" dirty="0" err="1">
                <a:cs typeface="微软雅黑" panose="020B0503020204020204" charset="-122"/>
              </a:rPr>
              <a:t>LLaGA</a:t>
            </a:r>
            <a:r>
              <a:rPr lang="en-US" altLang="zh-CN" sz="2400" dirty="0">
                <a:cs typeface="微软雅黑" panose="020B0503020204020204" charset="-122"/>
              </a:rPr>
              <a:t> </a:t>
            </a:r>
            <a:r>
              <a:rPr lang="zh-CN" altLang="en-US" sz="2400" dirty="0">
                <a:cs typeface="微软雅黑" panose="020B0503020204020204" charset="-122"/>
              </a:rPr>
              <a:t>在节点分类与链路预测上表现如何？</a:t>
            </a:r>
            <a:endParaRPr lang="zh-CN" altLang="en-US" sz="2400" dirty="0">
              <a:cs typeface="微软雅黑" panose="020B0503020204020204" charset="-122"/>
            </a:endParaRPr>
          </a:p>
          <a:p>
            <a:pPr marL="742950" lvl="1" indent="-285750">
              <a:lnSpc>
                <a:spcPct val="150000"/>
              </a:lnSpc>
              <a:buFont typeface="Wingdings" panose="05000000000000000000" charset="0"/>
              <a:buChar char="l"/>
            </a:pPr>
            <a:endParaRPr lang="en-US" altLang="zh-CN" sz="2400"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en-US" altLang="zh-CN" sz="2400" b="1" dirty="0">
                <a:cs typeface="微软雅黑" panose="020B0503020204020204" charset="-122"/>
              </a:rPr>
              <a:t>RQ2</a:t>
            </a:r>
            <a:r>
              <a:rPr lang="zh-CN" altLang="en-US" sz="2400" dirty="0">
                <a:cs typeface="微软雅黑" panose="020B0503020204020204" charset="-122"/>
              </a:rPr>
              <a:t>：</a:t>
            </a:r>
            <a:r>
              <a:rPr lang="en-US" altLang="zh-CN" sz="2400" dirty="0" err="1">
                <a:cs typeface="微软雅黑" panose="020B0503020204020204" charset="-122"/>
              </a:rPr>
              <a:t>LLaGA</a:t>
            </a:r>
            <a:r>
              <a:rPr lang="en-US" altLang="zh-CN" sz="2400" dirty="0">
                <a:cs typeface="微软雅黑" panose="020B0503020204020204" charset="-122"/>
              </a:rPr>
              <a:t> </a:t>
            </a:r>
            <a:r>
              <a:rPr lang="zh-CN" altLang="en-US" sz="2400" dirty="0">
                <a:cs typeface="微软雅黑" panose="020B0503020204020204" charset="-122"/>
              </a:rPr>
              <a:t>生成的节点描述（解释）质量如何？</a:t>
            </a:r>
            <a:endParaRPr lang="zh-CN" altLang="en-US" sz="2400" dirty="0">
              <a:cs typeface="微软雅黑" panose="020B0503020204020204" charset="-122"/>
            </a:endParaRPr>
          </a:p>
          <a:p>
            <a:pPr marL="742950" lvl="1" indent="-285750">
              <a:lnSpc>
                <a:spcPct val="150000"/>
              </a:lnSpc>
              <a:buFont typeface="Wingdings" panose="05000000000000000000" charset="0"/>
              <a:buChar char="l"/>
            </a:pPr>
            <a:endParaRPr lang="en-US" altLang="zh-CN" sz="2400" dirty="0">
              <a:cs typeface="微软雅黑" panose="020B0503020204020204" charset="-122"/>
            </a:endParaRPr>
          </a:p>
          <a:p>
            <a:pPr marL="742950" lvl="1" indent="-285750">
              <a:lnSpc>
                <a:spcPct val="150000"/>
              </a:lnSpc>
              <a:buFont typeface="Wingdings" panose="05000000000000000000" charset="0"/>
              <a:buChar char="l"/>
            </a:pPr>
            <a:r>
              <a:rPr lang="en-US" altLang="zh-CN" sz="2400" b="1" dirty="0">
                <a:cs typeface="微软雅黑" panose="020B0503020204020204" charset="-122"/>
              </a:rPr>
              <a:t>RQ3</a:t>
            </a:r>
            <a:r>
              <a:rPr lang="zh-CN" altLang="en-US" sz="2400" dirty="0">
                <a:cs typeface="微软雅黑" panose="020B0503020204020204" charset="-122"/>
              </a:rPr>
              <a:t>：模型在</a:t>
            </a:r>
            <a:r>
              <a:rPr lang="zh-CN" altLang="en-US" sz="2400" b="1" dirty="0">
                <a:solidFill>
                  <a:srgbClr val="00B0F0"/>
                </a:solidFill>
                <a:cs typeface="微软雅黑" panose="020B0503020204020204" charset="-122"/>
              </a:rPr>
              <a:t>零样本</a:t>
            </a:r>
            <a:r>
              <a:rPr lang="zh-CN" altLang="en-US" sz="2400" dirty="0">
                <a:cs typeface="微软雅黑" panose="020B0503020204020204" charset="-122"/>
              </a:rPr>
              <a:t>适配到新数据集</a:t>
            </a:r>
            <a:r>
              <a:rPr lang="en-US" altLang="zh-CN" sz="2400" dirty="0">
                <a:cs typeface="微软雅黑" panose="020B0503020204020204" charset="-122"/>
              </a:rPr>
              <a:t>/</a:t>
            </a:r>
            <a:r>
              <a:rPr lang="zh-CN" altLang="en-US" sz="2400" dirty="0">
                <a:cs typeface="微软雅黑" panose="020B0503020204020204" charset="-122"/>
              </a:rPr>
              <a:t>新任务时的迁移能力如何？</a:t>
            </a:r>
            <a:endParaRPr lang="zh-CN" altLang="en-US" sz="2400" dirty="0">
              <a:cs typeface="微软雅黑" panose="020B0503020204020204" charset="-122"/>
            </a:endParaRPr>
          </a:p>
          <a:p>
            <a:pPr marL="742950" lvl="1" indent="-285750">
              <a:lnSpc>
                <a:spcPct val="150000"/>
              </a:lnSpc>
              <a:buFont typeface="Wingdings" panose="05000000000000000000" charset="0"/>
              <a:buChar char="l"/>
            </a:pPr>
            <a:endParaRPr lang="en-US" altLang="zh-CN" sz="2400" dirty="0">
              <a:cs typeface="微软雅黑" panose="020B0503020204020204" charset="-122"/>
            </a:endParaRPr>
          </a:p>
          <a:p>
            <a:pPr marL="742950" lvl="1" indent="-285750">
              <a:lnSpc>
                <a:spcPct val="150000"/>
              </a:lnSpc>
              <a:buFont typeface="Wingdings" panose="05000000000000000000" charset="0"/>
              <a:buChar char="l"/>
            </a:pPr>
            <a:r>
              <a:rPr lang="en-US" altLang="zh-CN" sz="2400" b="1" dirty="0">
                <a:cs typeface="微软雅黑" panose="020B0503020204020204" charset="-122"/>
              </a:rPr>
              <a:t>RQ4</a:t>
            </a:r>
            <a:r>
              <a:rPr lang="zh-CN" altLang="en-US" sz="2400" dirty="0">
                <a:cs typeface="微软雅黑" panose="020B0503020204020204" charset="-122"/>
              </a:rPr>
              <a:t>：两种</a:t>
            </a:r>
            <a:r>
              <a:rPr lang="zh-CN" altLang="en-US" sz="2400" b="1" dirty="0">
                <a:solidFill>
                  <a:srgbClr val="00B0F0"/>
                </a:solidFill>
                <a:cs typeface="微软雅黑" panose="020B0503020204020204" charset="-122"/>
              </a:rPr>
              <a:t>结构编码模板</a:t>
            </a:r>
            <a:r>
              <a:rPr lang="zh-CN" altLang="en-US" sz="2400" dirty="0">
                <a:cs typeface="微软雅黑" panose="020B0503020204020204" charset="-122"/>
              </a:rPr>
              <a:t>（</a:t>
            </a:r>
            <a:r>
              <a:rPr lang="en-US" altLang="zh-CN" sz="2400" dirty="0">
                <a:cs typeface="微软雅黑" panose="020B0503020204020204" charset="-122"/>
              </a:rPr>
              <a:t>ND </a:t>
            </a:r>
            <a:r>
              <a:rPr lang="zh-CN" altLang="en-US" sz="2400" dirty="0">
                <a:cs typeface="微软雅黑" panose="020B0503020204020204" charset="-122"/>
              </a:rPr>
              <a:t>与 </a:t>
            </a:r>
            <a:r>
              <a:rPr lang="en-US" altLang="zh-CN" sz="2400" dirty="0">
                <a:cs typeface="微软雅黑" panose="020B0503020204020204" charset="-122"/>
              </a:rPr>
              <a:t>HO</a:t>
            </a:r>
            <a:r>
              <a:rPr lang="zh-CN" altLang="en-US" sz="2400" dirty="0">
                <a:cs typeface="微软雅黑" panose="020B0503020204020204" charset="-122"/>
              </a:rPr>
              <a:t>）的</a:t>
            </a:r>
            <a:r>
              <a:rPr lang="zh-CN" altLang="en-US" sz="2400" b="1" dirty="0">
                <a:solidFill>
                  <a:srgbClr val="00B0F0"/>
                </a:solidFill>
                <a:cs typeface="微软雅黑" panose="020B0503020204020204" charset="-122"/>
              </a:rPr>
              <a:t>贡献</a:t>
            </a:r>
            <a:r>
              <a:rPr lang="zh-CN" altLang="en-US" sz="2400" dirty="0">
                <a:cs typeface="微软雅黑" panose="020B0503020204020204" charset="-122"/>
              </a:rPr>
              <a:t>有多大？</a:t>
            </a:r>
            <a:endParaRPr lang="en-US" altLang="zh-CN" sz="2400" b="1" dirty="0">
              <a:ea typeface="+mn-lt"/>
              <a:cs typeface="微软雅黑" panose="020B0503020204020204" charset="-122"/>
              <a:sym typeface="+mn-ea"/>
            </a:endParaRPr>
          </a:p>
        </p:txBody>
      </p:sp>
      <p:sp>
        <p:nvSpPr>
          <p:cNvPr id="2" name="文本框 1"/>
          <p:cNvSpPr txBox="1"/>
          <p:nvPr/>
        </p:nvSpPr>
        <p:spPr>
          <a:xfrm>
            <a:off x="1240971" y="1058091"/>
            <a:ext cx="9614263" cy="461665"/>
          </a:xfrm>
          <a:prstGeom prst="rect">
            <a:avLst/>
          </a:prstGeom>
          <a:noFill/>
        </p:spPr>
        <p:txBody>
          <a:bodyPr wrap="square" rtlCol="0">
            <a:spAutoFit/>
          </a:bodyPr>
          <a:lstStyle/>
          <a:p>
            <a:pPr algn="ctr"/>
            <a:r>
              <a:rPr lang="zh-CN" altLang="en-US" sz="2400" dirty="0">
                <a:cs typeface="微软雅黑" panose="020B0503020204020204" charset="-122"/>
              </a:rPr>
              <a:t>围绕 </a:t>
            </a:r>
            <a:r>
              <a:rPr lang="en-US" altLang="zh-CN" sz="2400" dirty="0" err="1">
                <a:cs typeface="微软雅黑" panose="020B0503020204020204" charset="-122"/>
              </a:rPr>
              <a:t>LLaGA</a:t>
            </a:r>
            <a:r>
              <a:rPr lang="en-US" altLang="zh-CN" sz="2400" dirty="0">
                <a:cs typeface="微软雅黑" panose="020B0503020204020204" charset="-122"/>
              </a:rPr>
              <a:t> </a:t>
            </a:r>
            <a:r>
              <a:rPr lang="zh-CN" altLang="en-US" sz="2400" dirty="0">
                <a:cs typeface="微软雅黑" panose="020B0503020204020204" charset="-122"/>
              </a:rPr>
              <a:t>的有效性开展实验，聚焦 </a:t>
            </a:r>
            <a:r>
              <a:rPr lang="en-US" altLang="zh-CN" sz="2400" dirty="0">
                <a:cs typeface="微软雅黑" panose="020B0503020204020204" charset="-122"/>
              </a:rPr>
              <a:t>4 </a:t>
            </a:r>
            <a:r>
              <a:rPr lang="zh-CN" altLang="en-US" sz="2400" dirty="0">
                <a:cs typeface="微软雅黑" panose="020B0503020204020204" charset="-122"/>
              </a:rPr>
              <a:t>个 </a:t>
            </a:r>
            <a:r>
              <a:rPr lang="en-US" altLang="zh-CN" sz="2400" dirty="0">
                <a:cs typeface="微软雅黑" panose="020B0503020204020204" charset="-122"/>
              </a:rPr>
              <a:t>RQ</a:t>
            </a:r>
            <a:endParaRPr lang="zh-CN" altLang="en-US" sz="2400" dirty="0">
              <a:cs typeface="微软雅黑" panose="020B0503020204020204" charset="-122"/>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7733" y="224303"/>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数据集</a:t>
            </a:r>
            <a:r>
              <a:rPr lang="en-US" altLang="zh-CN" dirty="0">
                <a:cs typeface="微软雅黑" panose="020B0503020204020204" charset="-122"/>
              </a:rPr>
              <a:t>/</a:t>
            </a:r>
            <a:r>
              <a:rPr lang="zh-CN" altLang="en-US" dirty="0">
                <a:cs typeface="微软雅黑" panose="020B0503020204020204" charset="-122"/>
              </a:rPr>
              <a:t>任务</a:t>
            </a:r>
            <a:r>
              <a:rPr lang="en-US" altLang="zh-CN" dirty="0">
                <a:cs typeface="微软雅黑" panose="020B0503020204020204" charset="-122"/>
              </a:rPr>
              <a:t>/</a:t>
            </a:r>
            <a:r>
              <a:rPr lang="zh-CN" altLang="en-US" dirty="0">
                <a:cs typeface="微软雅黑" panose="020B0503020204020204" charset="-122"/>
              </a:rPr>
              <a:t>评测指标</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3</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843937" y="2044005"/>
            <a:ext cx="10504125" cy="276987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buFont typeface="Wingdings" panose="05000000000000000000" charset="0"/>
              <a:buChar char="l"/>
            </a:pPr>
            <a:r>
              <a:rPr lang="zh-CN" altLang="en-US" sz="2000" b="1" dirty="0">
                <a:latin typeface="微软雅黑" panose="020B0503020204020204" charset="-122"/>
                <a:ea typeface="微软雅黑" panose="020B0503020204020204" charset="-122"/>
                <a:cs typeface="微软雅黑" panose="020B0503020204020204" charset="-122"/>
                <a:sym typeface="+mn-ea"/>
              </a:rPr>
              <a:t>数据集：</a:t>
            </a:r>
            <a:r>
              <a:rPr lang="en-US" altLang="zh-CN" sz="2000" dirty="0" err="1">
                <a:latin typeface="微软雅黑" panose="020B0503020204020204" charset="-122"/>
                <a:ea typeface="微软雅黑" panose="020B0503020204020204" charset="-122"/>
                <a:cs typeface="微软雅黑" panose="020B0503020204020204" charset="-122"/>
                <a:sym typeface="+mn-ea"/>
              </a:rPr>
              <a:t>ogbn-Arxiv</a:t>
            </a:r>
            <a:r>
              <a:rPr lang="zh-CN" altLang="en-US" sz="2000" dirty="0">
                <a:latin typeface="微软雅黑" panose="020B0503020204020204" charset="-122"/>
                <a:ea typeface="微软雅黑" panose="020B0503020204020204" charset="-122"/>
                <a:cs typeface="微软雅黑" panose="020B0503020204020204" charset="-122"/>
                <a:sym typeface="+mn-ea"/>
              </a:rPr>
              <a:t>、</a:t>
            </a:r>
            <a:r>
              <a:rPr lang="en-US" altLang="zh-CN" sz="2000" dirty="0" err="1">
                <a:latin typeface="微软雅黑" panose="020B0503020204020204" charset="-122"/>
                <a:ea typeface="微软雅黑" panose="020B0503020204020204" charset="-122"/>
                <a:cs typeface="微软雅黑" panose="020B0503020204020204" charset="-122"/>
                <a:sym typeface="+mn-ea"/>
              </a:rPr>
              <a:t>ogbn</a:t>
            </a:r>
            <a:r>
              <a:rPr lang="en-US" altLang="zh-CN" sz="2000" dirty="0">
                <a:latin typeface="微软雅黑" panose="020B0503020204020204" charset="-122"/>
                <a:ea typeface="微软雅黑" panose="020B0503020204020204" charset="-122"/>
                <a:cs typeface="微软雅黑" panose="020B0503020204020204" charset="-122"/>
                <a:sym typeface="+mn-ea"/>
              </a:rPr>
              <a:t>-Products</a:t>
            </a:r>
            <a:r>
              <a:rPr lang="zh-CN" altLang="en-US" sz="2000" dirty="0">
                <a:latin typeface="微软雅黑" panose="020B0503020204020204" charset="-122"/>
                <a:ea typeface="微软雅黑" panose="020B0503020204020204" charset="-122"/>
                <a:cs typeface="微软雅黑" panose="020B0503020204020204" charset="-122"/>
                <a:sym typeface="+mn-ea"/>
              </a:rPr>
              <a:t>、</a:t>
            </a:r>
            <a:r>
              <a:rPr lang="en-US" altLang="zh-CN" sz="2000" dirty="0" err="1">
                <a:latin typeface="微软雅黑" panose="020B0503020204020204" charset="-122"/>
                <a:ea typeface="微软雅黑" panose="020B0503020204020204" charset="-122"/>
                <a:cs typeface="微软雅黑" panose="020B0503020204020204" charset="-122"/>
                <a:sym typeface="+mn-ea"/>
              </a:rPr>
              <a:t>Pubmed</a:t>
            </a:r>
            <a:r>
              <a:rPr lang="zh-CN" altLang="en-US" sz="2000" dirty="0">
                <a:latin typeface="微软雅黑" panose="020B0503020204020204" charset="-122"/>
                <a:ea typeface="微软雅黑" panose="020B0503020204020204" charset="-122"/>
                <a:cs typeface="微软雅黑" panose="020B0503020204020204" charset="-122"/>
                <a:sym typeface="+mn-ea"/>
              </a:rPr>
              <a:t>、</a:t>
            </a:r>
            <a:r>
              <a:rPr lang="en-US" altLang="zh-CN" sz="2000" dirty="0">
                <a:latin typeface="微软雅黑" panose="020B0503020204020204" charset="-122"/>
                <a:ea typeface="微软雅黑" panose="020B0503020204020204" charset="-122"/>
                <a:cs typeface="微软雅黑" panose="020B0503020204020204" charset="-122"/>
                <a:sym typeface="+mn-ea"/>
              </a:rPr>
              <a:t>Cora</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（涵盖引文网络与电商图，规模</a:t>
            </a:r>
            <a:r>
              <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rPr>
              <a:t>/</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稀疏度不同）</a:t>
            </a:r>
            <a:endPar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endParaRPr>
          </a:p>
          <a:p>
            <a:pPr lvl="1"/>
            <a:endParaRPr lang="en-US" altLang="zh-CN" sz="2000" b="1" dirty="0">
              <a:latin typeface="微软雅黑" panose="020B0503020204020204" charset="-122"/>
              <a:ea typeface="微软雅黑" panose="020B0503020204020204" charset="-122"/>
              <a:cs typeface="微软雅黑" panose="020B0503020204020204" charset="-122"/>
              <a:sym typeface="+mn-ea"/>
            </a:endParaRPr>
          </a:p>
          <a:p>
            <a:pPr marL="742950" lvl="1" indent="-285750">
              <a:buFont typeface="Wingdings" panose="05000000000000000000" charset="0"/>
              <a:buChar char="l"/>
            </a:pPr>
            <a:r>
              <a:rPr lang="zh-CN" altLang="en-US" sz="2000" b="1" dirty="0">
                <a:latin typeface="微软雅黑" panose="020B0503020204020204" charset="-122"/>
                <a:ea typeface="微软雅黑" panose="020B0503020204020204" charset="-122"/>
                <a:cs typeface="微软雅黑" panose="020B0503020204020204" charset="-122"/>
              </a:rPr>
              <a:t>任务：</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rPr>
              <a:t>节点分类</a:t>
            </a:r>
            <a:r>
              <a:rPr lang="zh-CN" altLang="en-US" sz="2000" dirty="0">
                <a:latin typeface="微软雅黑" panose="020B0503020204020204" charset="-122"/>
                <a:ea typeface="微软雅黑" panose="020B0503020204020204" charset="-122"/>
                <a:cs typeface="微软雅黑" panose="020B0503020204020204" charset="-122"/>
              </a:rPr>
              <a:t>（按研究主题</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商品属性分类）</a:t>
            </a:r>
            <a:r>
              <a:rPr lang="zh-CN" altLang="en-US" sz="2000" b="1" dirty="0">
                <a:latin typeface="微软雅黑" panose="020B0503020204020204" charset="-122"/>
                <a:ea typeface="微软雅黑" panose="020B0503020204020204" charset="-122"/>
                <a:cs typeface="微软雅黑" panose="020B0503020204020204" charset="-122"/>
              </a:rPr>
              <a:t>；</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rPr>
              <a:t>链路预测</a:t>
            </a:r>
            <a:r>
              <a:rPr lang="zh-CN" altLang="en-US" sz="2000" dirty="0">
                <a:latin typeface="微软雅黑" panose="020B0503020204020204" charset="-122"/>
                <a:ea typeface="微软雅黑" panose="020B0503020204020204" charset="-122"/>
                <a:cs typeface="微软雅黑" panose="020B0503020204020204" charset="-122"/>
              </a:rPr>
              <a:t>（预测节点对是否连边）</a:t>
            </a:r>
            <a:r>
              <a:rPr lang="zh-CN" altLang="en-US" sz="2000" b="1" dirty="0">
                <a:latin typeface="微软雅黑" panose="020B0503020204020204" charset="-122"/>
                <a:ea typeface="微软雅黑" panose="020B0503020204020204" charset="-122"/>
                <a:cs typeface="微软雅黑" panose="020B0503020204020204" charset="-122"/>
              </a:rPr>
              <a:t>；</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rPr>
              <a:t>节点描述</a:t>
            </a:r>
            <a:r>
              <a:rPr lang="zh-CN" altLang="en-US" sz="2000" dirty="0">
                <a:latin typeface="微软雅黑" panose="020B0503020204020204" charset="-122"/>
                <a:ea typeface="微软雅黑" panose="020B0503020204020204" charset="-122"/>
                <a:cs typeface="微软雅黑" panose="020B0503020204020204" charset="-122"/>
              </a:rPr>
              <a:t>（基于节点嵌入生成可解释文本）。</a:t>
            </a:r>
            <a:endParaRPr lang="en-US" altLang="zh-CN" sz="2000" dirty="0">
              <a:latin typeface="微软雅黑" panose="020B0503020204020204" charset="-122"/>
              <a:ea typeface="微软雅黑" panose="020B0503020204020204" charset="-122"/>
              <a:cs typeface="微软雅黑" panose="020B0503020204020204" charset="-122"/>
              <a:sym typeface="+mn-ea"/>
            </a:endParaRPr>
          </a:p>
          <a:p>
            <a:pPr marL="742950" lvl="1" indent="-285750">
              <a:buFont typeface="Wingdings" panose="05000000000000000000" charset="0"/>
              <a:buChar char="l"/>
            </a:pPr>
            <a:endParaRPr lang="en-US" altLang="zh-CN" sz="2000" b="1" dirty="0">
              <a:latin typeface="微软雅黑" panose="020B0503020204020204" charset="-122"/>
              <a:ea typeface="微软雅黑" panose="020B0503020204020204" charset="-122"/>
              <a:cs typeface="微软雅黑" panose="020B0503020204020204" charset="-122"/>
              <a:sym typeface="+mn-ea"/>
            </a:endParaRPr>
          </a:p>
          <a:p>
            <a:pPr marL="742950" lvl="1" indent="-285750">
              <a:buFont typeface="Wingdings" panose="05000000000000000000" charset="0"/>
              <a:buChar char="l"/>
            </a:pPr>
            <a:r>
              <a:rPr lang="zh-CN" altLang="en-US" sz="2000" b="1" dirty="0">
                <a:latin typeface="微软雅黑" panose="020B0503020204020204" charset="-122"/>
                <a:ea typeface="微软雅黑" panose="020B0503020204020204" charset="-122"/>
                <a:cs typeface="微软雅黑" panose="020B0503020204020204" charset="-122"/>
                <a:sym typeface="+mn-ea"/>
              </a:rPr>
              <a:t>指标：</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分类</a:t>
            </a:r>
            <a:r>
              <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rPr>
              <a:t>/</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预测：</a:t>
            </a:r>
            <a:r>
              <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rPr>
              <a:t>Accuracy</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a:t>
            </a:r>
            <a:endPar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endParaRPr>
          </a:p>
          <a:p>
            <a:pPr marL="742950" lvl="1" indent="-285750">
              <a:buFont typeface="Wingdings" panose="05000000000000000000" charset="0"/>
              <a:buChar char="l"/>
            </a:pPr>
            <a:r>
              <a:rPr lang="zh-CN" altLang="en-US" sz="2000" b="1" dirty="0">
                <a:latin typeface="微软雅黑" panose="020B0503020204020204" charset="-122"/>
                <a:ea typeface="微软雅黑" panose="020B0503020204020204" charset="-122"/>
                <a:cs typeface="微软雅黑" panose="020B0503020204020204" charset="-122"/>
                <a:sym typeface="+mn-ea"/>
              </a:rPr>
              <a:t>描述：</a:t>
            </a:r>
            <a:r>
              <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rPr>
              <a:t>SBERT </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相似度 </a:t>
            </a:r>
            <a:r>
              <a:rPr lang="en-US" altLang="zh-CN" sz="2000" b="1" dirty="0">
                <a:solidFill>
                  <a:srgbClr val="00B0F0"/>
                </a:solidFill>
                <a:latin typeface="微软雅黑" panose="020B0503020204020204" charset="-122"/>
                <a:ea typeface="微软雅黑" panose="020B0503020204020204" charset="-122"/>
                <a:cs typeface="微软雅黑" panose="020B0503020204020204" charset="-122"/>
                <a:sym typeface="+mn-ea"/>
              </a:rPr>
              <a:t>+ </a:t>
            </a:r>
            <a:r>
              <a:rPr lang="zh-CN" altLang="en-US" sz="2000" b="1" dirty="0">
                <a:solidFill>
                  <a:srgbClr val="00B0F0"/>
                </a:solidFill>
                <a:latin typeface="微软雅黑" panose="020B0503020204020204" charset="-122"/>
                <a:ea typeface="微软雅黑" panose="020B0503020204020204" charset="-122"/>
                <a:cs typeface="微软雅黑" panose="020B0503020204020204" charset="-122"/>
                <a:sym typeface="+mn-ea"/>
              </a:rPr>
              <a:t>从描述还原标签的准确率</a:t>
            </a:r>
            <a:r>
              <a:rPr lang="zh-CN" altLang="en-US" sz="2000" dirty="0">
                <a:latin typeface="微软雅黑" panose="020B0503020204020204" charset="-122"/>
                <a:ea typeface="微软雅黑" panose="020B0503020204020204" charset="-122"/>
                <a:cs typeface="微软雅黑" panose="020B0503020204020204" charset="-122"/>
                <a:sym typeface="+mn-ea"/>
              </a:rPr>
              <a:t>（要求输出包含完整类别名才算正确）。</a:t>
            </a:r>
            <a:endParaRPr lang="en-US" altLang="zh-CN" sz="2000" dirty="0">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6800" y="223200"/>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总体结果（</a:t>
            </a:r>
            <a:r>
              <a:rPr lang="en-US" altLang="zh-CN" dirty="0">
                <a:cs typeface="微软雅黑" panose="020B0503020204020204" charset="-122"/>
              </a:rPr>
              <a:t>RQ1</a:t>
            </a:r>
            <a:r>
              <a:rPr lang="zh-CN" altLang="en-US" dirty="0">
                <a:cs typeface="微软雅黑" panose="020B0503020204020204" charset="-122"/>
              </a:rPr>
              <a:t>）：四种设置全面领先</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3</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843937" y="1458790"/>
            <a:ext cx="10504125" cy="4366708"/>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lnSpc>
                <a:spcPct val="150000"/>
              </a:lnSpc>
              <a:buFont typeface="Wingdings" panose="05000000000000000000" charset="0"/>
              <a:buChar char="l"/>
            </a:pPr>
            <a:r>
              <a:rPr lang="zh-CN" altLang="en-US" sz="2400" b="1" dirty="0">
                <a:cs typeface="微软雅黑" panose="020B0503020204020204" charset="-122"/>
              </a:rPr>
              <a:t>四种训练</a:t>
            </a:r>
            <a:r>
              <a:rPr lang="en-US" altLang="zh-CN" sz="2400" b="1" dirty="0">
                <a:cs typeface="微软雅黑" panose="020B0503020204020204" charset="-122"/>
              </a:rPr>
              <a:t>/</a:t>
            </a:r>
            <a:r>
              <a:rPr lang="zh-CN" altLang="en-US" sz="2400" b="1" dirty="0">
                <a:cs typeface="微软雅黑" panose="020B0503020204020204" charset="-122"/>
              </a:rPr>
              <a:t>评测设置</a:t>
            </a:r>
            <a:r>
              <a:rPr lang="zh-CN" altLang="en-US" sz="2400" dirty="0">
                <a:cs typeface="微软雅黑" panose="020B0503020204020204" charset="-122"/>
              </a:rPr>
              <a:t>：</a:t>
            </a:r>
            <a:r>
              <a:rPr lang="en-US" altLang="zh-CN" sz="2400" dirty="0">
                <a:cs typeface="微软雅黑" panose="020B0503020204020204" charset="-122"/>
              </a:rPr>
              <a:t>Single Focus</a:t>
            </a:r>
            <a:r>
              <a:rPr lang="zh-CN" altLang="en-US" sz="2400" dirty="0">
                <a:cs typeface="微软雅黑" panose="020B0503020204020204" charset="-122"/>
              </a:rPr>
              <a:t>、</a:t>
            </a:r>
            <a:r>
              <a:rPr lang="en-US" altLang="zh-CN" sz="2400" dirty="0">
                <a:cs typeface="微软雅黑" panose="020B0503020204020204" charset="-122"/>
              </a:rPr>
              <a:t>Task Expert</a:t>
            </a:r>
            <a:r>
              <a:rPr lang="zh-CN" altLang="en-US" sz="2400" dirty="0">
                <a:cs typeface="微软雅黑" panose="020B0503020204020204" charset="-122"/>
              </a:rPr>
              <a:t>、</a:t>
            </a:r>
            <a:r>
              <a:rPr lang="en-US" altLang="zh-CN" sz="2400" dirty="0">
                <a:cs typeface="微软雅黑" panose="020B0503020204020204" charset="-122"/>
              </a:rPr>
              <a:t>Classification Expert</a:t>
            </a:r>
            <a:r>
              <a:rPr lang="zh-CN" altLang="en-US" sz="2400" dirty="0">
                <a:cs typeface="微软雅黑" panose="020B0503020204020204" charset="-122"/>
              </a:rPr>
              <a:t>、</a:t>
            </a:r>
            <a:r>
              <a:rPr lang="en-US" altLang="zh-CN" sz="2400" dirty="0">
                <a:cs typeface="微软雅黑" panose="020B0503020204020204" charset="-122"/>
              </a:rPr>
              <a:t>General Model</a:t>
            </a:r>
            <a:r>
              <a:rPr lang="zh-CN" altLang="en-US" sz="2400" dirty="0">
                <a:cs typeface="微软雅黑" panose="020B0503020204020204" charset="-122"/>
              </a:rPr>
              <a:t>（</a:t>
            </a:r>
            <a:r>
              <a:rPr lang="en-US" altLang="zh-CN" sz="2400" dirty="0">
                <a:cs typeface="微软雅黑" panose="020B0503020204020204" charset="-122"/>
              </a:rPr>
              <a:t>General </a:t>
            </a:r>
            <a:r>
              <a:rPr lang="zh-CN" altLang="en-US" sz="2400" dirty="0">
                <a:cs typeface="微软雅黑" panose="020B0503020204020204" charset="-122"/>
              </a:rPr>
              <a:t>还能做</a:t>
            </a:r>
            <a:r>
              <a:rPr lang="zh-CN" altLang="en-US" sz="2400" b="1" dirty="0">
                <a:solidFill>
                  <a:srgbClr val="00B0F0"/>
                </a:solidFill>
                <a:cs typeface="微软雅黑" panose="020B0503020204020204" charset="-122"/>
              </a:rPr>
              <a:t>节点描述</a:t>
            </a:r>
            <a:r>
              <a:rPr lang="zh-CN" altLang="en-US" sz="2400" dirty="0">
                <a:cs typeface="微软雅黑" panose="020B0503020204020204" charset="-122"/>
              </a:rPr>
              <a:t>）</a:t>
            </a:r>
            <a:endParaRPr lang="en-US" altLang="zh-CN" sz="2400" b="1"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400" b="1" dirty="0">
                <a:cs typeface="微软雅黑" panose="020B0503020204020204" charset="-122"/>
              </a:rPr>
              <a:t>总体结论：</a:t>
            </a:r>
            <a:endParaRPr lang="en-US" altLang="zh-CN" sz="2400" b="1" dirty="0">
              <a:cs typeface="微软雅黑" panose="020B0503020204020204" charset="-122"/>
            </a:endParaRPr>
          </a:p>
          <a:p>
            <a:pPr lvl="1">
              <a:lnSpc>
                <a:spcPct val="150000"/>
              </a:lnSpc>
            </a:pPr>
            <a:r>
              <a:rPr lang="en-US" altLang="zh-CN" sz="2400" b="1" dirty="0">
                <a:cs typeface="微软雅黑" panose="020B0503020204020204" charset="-122"/>
              </a:rPr>
              <a:t>	1.  </a:t>
            </a:r>
            <a:r>
              <a:rPr lang="en-US" altLang="zh-CN" sz="2400" dirty="0" err="1">
                <a:cs typeface="微软雅黑" panose="020B0503020204020204" charset="-122"/>
              </a:rPr>
              <a:t>LLaGA</a:t>
            </a:r>
            <a:r>
              <a:rPr lang="en-US" altLang="zh-CN" sz="2400" dirty="0">
                <a:cs typeface="微软雅黑" panose="020B0503020204020204" charset="-122"/>
              </a:rPr>
              <a:t> </a:t>
            </a:r>
            <a:r>
              <a:rPr lang="zh-CN" altLang="en-US" sz="2400" dirty="0">
                <a:cs typeface="微软雅黑" panose="020B0503020204020204" charset="-122"/>
              </a:rPr>
              <a:t>在</a:t>
            </a:r>
            <a:r>
              <a:rPr lang="zh-CN" altLang="en-US" sz="2400" b="1" dirty="0">
                <a:solidFill>
                  <a:srgbClr val="00B0F0"/>
                </a:solidFill>
                <a:cs typeface="微软雅黑" panose="020B0503020204020204" charset="-122"/>
              </a:rPr>
              <a:t>全部设置</a:t>
            </a:r>
            <a:r>
              <a:rPr lang="zh-CN" altLang="en-US" sz="2400" dirty="0">
                <a:cs typeface="微软雅黑" panose="020B0503020204020204" charset="-122"/>
              </a:rPr>
              <a:t>普遍</a:t>
            </a:r>
            <a:r>
              <a:rPr lang="zh-CN" altLang="en-US" sz="2400" b="1" dirty="0">
                <a:solidFill>
                  <a:srgbClr val="00B0F0"/>
                </a:solidFill>
                <a:cs typeface="微软雅黑" panose="020B0503020204020204" charset="-122"/>
              </a:rPr>
              <a:t>优于</a:t>
            </a:r>
            <a:r>
              <a:rPr lang="en-US" altLang="zh-CN" sz="2400" dirty="0">
                <a:cs typeface="微软雅黑" panose="020B0503020204020204" charset="-122"/>
              </a:rPr>
              <a:t>GNN/Transformer </a:t>
            </a:r>
            <a:r>
              <a:rPr lang="zh-CN" altLang="en-US" sz="2400" dirty="0">
                <a:cs typeface="微软雅黑" panose="020B0503020204020204" charset="-122"/>
              </a:rPr>
              <a:t>基线</a:t>
            </a:r>
            <a:endParaRPr lang="en-US" altLang="zh-CN" sz="2400" dirty="0">
              <a:cs typeface="微软雅黑" panose="020B0503020204020204" charset="-122"/>
            </a:endParaRPr>
          </a:p>
          <a:p>
            <a:pPr lvl="1">
              <a:lnSpc>
                <a:spcPct val="150000"/>
              </a:lnSpc>
            </a:pPr>
            <a:r>
              <a:rPr lang="en-US" altLang="zh-CN" sz="2400" b="1" dirty="0">
                <a:ea typeface="+mn-lt"/>
                <a:cs typeface="微软雅黑" panose="020B0503020204020204" charset="-122"/>
                <a:sym typeface="+mn-ea"/>
              </a:rPr>
              <a:t>      2. </a:t>
            </a:r>
            <a:r>
              <a:rPr lang="zh-CN" altLang="en-US" sz="2400" dirty="0">
                <a:cs typeface="微软雅黑" panose="020B0503020204020204" charset="-122"/>
              </a:rPr>
              <a:t>多任务场景下，基线</a:t>
            </a:r>
            <a:r>
              <a:rPr lang="zh-CN" altLang="en-US" sz="2400" b="1" dirty="0">
                <a:solidFill>
                  <a:srgbClr val="00B0F0"/>
                </a:solidFill>
                <a:cs typeface="微软雅黑" panose="020B0503020204020204" charset="-122"/>
              </a:rPr>
              <a:t>明显掉点</a:t>
            </a:r>
            <a:r>
              <a:rPr lang="zh-CN" altLang="en-US" sz="2400" dirty="0">
                <a:cs typeface="微软雅黑" panose="020B0503020204020204" charset="-122"/>
              </a:rPr>
              <a:t>，而 </a:t>
            </a:r>
            <a:r>
              <a:rPr lang="en-US" altLang="zh-CN" sz="2400" dirty="0" err="1">
                <a:cs typeface="微软雅黑" panose="020B0503020204020204" charset="-122"/>
              </a:rPr>
              <a:t>LLaGA</a:t>
            </a:r>
            <a:r>
              <a:rPr lang="en-US" altLang="zh-CN" sz="2400" dirty="0">
                <a:cs typeface="微软雅黑" panose="020B0503020204020204" charset="-122"/>
              </a:rPr>
              <a:t> </a:t>
            </a:r>
            <a:r>
              <a:rPr lang="zh-CN" altLang="en-US" sz="2400" b="1" dirty="0">
                <a:solidFill>
                  <a:srgbClr val="00B0F0"/>
                </a:solidFill>
                <a:cs typeface="微软雅黑" panose="020B0503020204020204" charset="-122"/>
              </a:rPr>
              <a:t>下降小或不降反升</a:t>
            </a:r>
            <a:r>
              <a:rPr lang="zh-CN" altLang="en-US" sz="2400" dirty="0">
                <a:cs typeface="微软雅黑" panose="020B0503020204020204" charset="-122"/>
              </a:rPr>
              <a:t>；</a:t>
            </a:r>
            <a:endParaRPr lang="en-US" altLang="zh-CN" sz="2400" dirty="0">
              <a:cs typeface="微软雅黑" panose="020B0503020204020204" charset="-122"/>
            </a:endParaRPr>
          </a:p>
          <a:p>
            <a:pPr lvl="1">
              <a:lnSpc>
                <a:spcPct val="150000"/>
              </a:lnSpc>
            </a:pPr>
            <a:r>
              <a:rPr lang="en-US" altLang="zh-CN" sz="2400" b="1" dirty="0">
                <a:ea typeface="+mn-lt"/>
                <a:cs typeface="微软雅黑" panose="020B0503020204020204" charset="-122"/>
                <a:sym typeface="+mn-ea"/>
              </a:rPr>
              <a:t>      3. </a:t>
            </a:r>
            <a:r>
              <a:rPr lang="zh-CN" altLang="en-US" sz="2400" b="1" dirty="0">
                <a:solidFill>
                  <a:srgbClr val="00B0F0"/>
                </a:solidFill>
                <a:cs typeface="微软雅黑" panose="020B0503020204020204" charset="-122"/>
              </a:rPr>
              <a:t>单一 </a:t>
            </a:r>
            <a:r>
              <a:rPr lang="en-US" altLang="zh-CN" sz="2400" b="1" dirty="0">
                <a:solidFill>
                  <a:srgbClr val="00B0F0"/>
                </a:solidFill>
                <a:cs typeface="微软雅黑" panose="020B0503020204020204" charset="-122"/>
              </a:rPr>
              <a:t>projector</a:t>
            </a:r>
            <a:r>
              <a:rPr lang="zh-CN" altLang="en-US" sz="2400" dirty="0">
                <a:cs typeface="微软雅黑" panose="020B0503020204020204" charset="-122"/>
              </a:rPr>
              <a:t>即可覆盖多任务多数据集</a:t>
            </a:r>
            <a:endParaRPr lang="en-US" altLang="zh-CN" sz="2400" b="1"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400" b="1" dirty="0">
                <a:cs typeface="微软雅黑" panose="020B0503020204020204" charset="-122"/>
              </a:rPr>
              <a:t>代表性数字（</a:t>
            </a:r>
            <a:r>
              <a:rPr lang="en-US" altLang="zh-CN" sz="2400" b="1" dirty="0">
                <a:cs typeface="微软雅黑" panose="020B0503020204020204" charset="-122"/>
              </a:rPr>
              <a:t>General </a:t>
            </a:r>
            <a:r>
              <a:rPr lang="zh-CN" altLang="en-US" sz="2400" b="1" dirty="0">
                <a:cs typeface="微软雅黑" panose="020B0503020204020204" charset="-122"/>
              </a:rPr>
              <a:t>设置）</a:t>
            </a:r>
            <a:r>
              <a:rPr lang="zh-CN" altLang="en-US" sz="2400" dirty="0">
                <a:cs typeface="微软雅黑" panose="020B0503020204020204" charset="-122"/>
              </a:rPr>
              <a:t>：在 </a:t>
            </a:r>
            <a:r>
              <a:rPr lang="en-US" altLang="zh-CN" sz="2400" dirty="0" err="1">
                <a:cs typeface="微软雅黑" panose="020B0503020204020204" charset="-122"/>
              </a:rPr>
              <a:t>Arxiv</a:t>
            </a:r>
            <a:r>
              <a:rPr lang="en-US" altLang="zh-CN" sz="2400" dirty="0">
                <a:cs typeface="微软雅黑" panose="020B0503020204020204" charset="-122"/>
              </a:rPr>
              <a:t>/</a:t>
            </a:r>
            <a:r>
              <a:rPr lang="en-US" altLang="zh-CN" sz="2400" dirty="0" err="1">
                <a:cs typeface="微软雅黑" panose="020B0503020204020204" charset="-122"/>
              </a:rPr>
              <a:t>Pubmed</a:t>
            </a:r>
            <a:r>
              <a:rPr lang="en-US" altLang="zh-CN" sz="2400" dirty="0">
                <a:cs typeface="微软雅黑" panose="020B0503020204020204" charset="-122"/>
              </a:rPr>
              <a:t> </a:t>
            </a:r>
            <a:r>
              <a:rPr lang="zh-CN" altLang="en-US" sz="2400" dirty="0">
                <a:cs typeface="微软雅黑" panose="020B0503020204020204" charset="-122"/>
              </a:rPr>
              <a:t>的</a:t>
            </a:r>
            <a:r>
              <a:rPr lang="zh-CN" altLang="en-US" sz="2400" b="1" dirty="0">
                <a:solidFill>
                  <a:srgbClr val="00B0F0"/>
                </a:solidFill>
                <a:cs typeface="微软雅黑" panose="020B0503020204020204" charset="-122"/>
              </a:rPr>
              <a:t>节点分类</a:t>
            </a:r>
            <a:r>
              <a:rPr lang="zh-CN" altLang="en-US" sz="2400" dirty="0">
                <a:cs typeface="微软雅黑" panose="020B0503020204020204" charset="-122"/>
              </a:rPr>
              <a:t>与</a:t>
            </a:r>
            <a:r>
              <a:rPr lang="zh-CN" altLang="en-US" sz="2400" b="1" dirty="0">
                <a:solidFill>
                  <a:srgbClr val="00B0F0"/>
                </a:solidFill>
                <a:cs typeface="微软雅黑" panose="020B0503020204020204" charset="-122"/>
              </a:rPr>
              <a:t>链路预测</a:t>
            </a:r>
            <a:r>
              <a:rPr lang="zh-CN" altLang="en-US" sz="2400" dirty="0">
                <a:cs typeface="微软雅黑" panose="020B0503020204020204" charset="-122"/>
              </a:rPr>
              <a:t>上，</a:t>
            </a:r>
            <a:r>
              <a:rPr lang="en-US" altLang="zh-CN" sz="2400" dirty="0" err="1">
                <a:cs typeface="微软雅黑" panose="020B0503020204020204" charset="-122"/>
              </a:rPr>
              <a:t>LLaGA</a:t>
            </a:r>
            <a:r>
              <a:rPr lang="zh-CN" altLang="en-US" sz="2400" dirty="0">
                <a:cs typeface="微软雅黑" panose="020B0503020204020204" charset="-122"/>
              </a:rPr>
              <a:t>（</a:t>
            </a:r>
            <a:r>
              <a:rPr lang="en-US" altLang="zh-CN" sz="2400" dirty="0">
                <a:cs typeface="微软雅黑" panose="020B0503020204020204" charset="-122"/>
              </a:rPr>
              <a:t>ND/HO</a:t>
            </a:r>
            <a:r>
              <a:rPr lang="zh-CN" altLang="en-US" sz="2400" dirty="0">
                <a:cs typeface="微软雅黑" panose="020B0503020204020204" charset="-122"/>
              </a:rPr>
              <a:t>）均显著高于 </a:t>
            </a:r>
            <a:r>
              <a:rPr lang="en-US" altLang="zh-CN" sz="2400" dirty="0">
                <a:cs typeface="微软雅黑" panose="020B0503020204020204" charset="-122"/>
              </a:rPr>
              <a:t>GPT-3.5</a:t>
            </a:r>
            <a:r>
              <a:rPr lang="zh-CN" altLang="en-US" sz="2400" dirty="0">
                <a:cs typeface="微软雅黑" panose="020B0503020204020204" charset="-122"/>
              </a:rPr>
              <a:t>。</a:t>
            </a:r>
            <a:endParaRPr lang="en-US" altLang="zh-CN" sz="2400" dirty="0">
              <a:ea typeface="+mn-lt"/>
              <a:cs typeface="微软雅黑" panose="020B0503020204020204" charset="-122"/>
              <a:sym typeface="+mn-ea"/>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6800" y="223200"/>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可解释性（</a:t>
            </a:r>
            <a:r>
              <a:rPr lang="en-US" altLang="zh-CN" dirty="0">
                <a:cs typeface="微软雅黑" panose="020B0503020204020204" charset="-122"/>
              </a:rPr>
              <a:t>RQ2</a:t>
            </a:r>
            <a:r>
              <a:rPr lang="zh-CN" altLang="en-US" dirty="0">
                <a:cs typeface="微软雅黑" panose="020B0503020204020204" charset="-122"/>
              </a:rPr>
              <a:t>）：描述可靠、可用来还原标签</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3</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632460" y="3689373"/>
            <a:ext cx="10504125" cy="225395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lnSpc>
                <a:spcPct val="150000"/>
              </a:lnSpc>
              <a:buFont typeface="Wingdings" panose="05000000000000000000" charset="0"/>
              <a:buChar char="l"/>
            </a:pPr>
            <a:r>
              <a:rPr lang="zh-CN" altLang="en-US" sz="2000" b="1" dirty="0">
                <a:ea typeface="+mn-lt"/>
                <a:cs typeface="微软雅黑" panose="020B0503020204020204" charset="-122"/>
                <a:sym typeface="+mn-ea"/>
              </a:rPr>
              <a:t>质化示例（</a:t>
            </a:r>
            <a:r>
              <a:rPr lang="en-US" altLang="zh-CN" sz="2000" b="1" dirty="0">
                <a:ea typeface="+mn-lt"/>
                <a:cs typeface="微软雅黑" panose="020B0503020204020204" charset="-122"/>
                <a:sym typeface="+mn-ea"/>
              </a:rPr>
              <a:t>Table 3</a:t>
            </a:r>
            <a:r>
              <a:rPr lang="zh-CN" altLang="en-US" sz="2000" b="1" dirty="0">
                <a:ea typeface="+mn-lt"/>
                <a:cs typeface="微软雅黑" panose="020B0503020204020204" charset="-122"/>
                <a:sym typeface="+mn-ea"/>
              </a:rPr>
              <a:t>）：</a:t>
            </a:r>
            <a:r>
              <a:rPr lang="zh-CN" altLang="en-US" sz="2000" dirty="0">
                <a:cs typeface="微软雅黑" panose="020B0503020204020204" charset="-122"/>
              </a:rPr>
              <a:t>即使与真值标签不同，生成描述也</a:t>
            </a:r>
            <a:r>
              <a:rPr lang="zh-CN" altLang="en-US" sz="2000" b="1" dirty="0">
                <a:solidFill>
                  <a:srgbClr val="00B0F0"/>
                </a:solidFill>
                <a:cs typeface="微软雅黑" panose="020B0503020204020204" charset="-122"/>
              </a:rPr>
              <a:t>语义合理</a:t>
            </a:r>
            <a:r>
              <a:rPr lang="zh-CN" altLang="en-US" sz="2000" dirty="0">
                <a:cs typeface="微软雅黑" panose="020B0503020204020204" charset="-122"/>
              </a:rPr>
              <a:t>、有证据支撑（示例对话见论文正文）。</a:t>
            </a:r>
            <a:endParaRPr lang="en-US" altLang="zh-CN" sz="2000" b="1"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000" b="1" dirty="0">
                <a:cs typeface="微软雅黑" panose="020B0503020204020204" charset="-122"/>
              </a:rPr>
              <a:t>量化结果（</a:t>
            </a:r>
            <a:r>
              <a:rPr lang="en-US" altLang="zh-CN" sz="2000" b="1" dirty="0">
                <a:cs typeface="微软雅黑" panose="020B0503020204020204" charset="-122"/>
              </a:rPr>
              <a:t>Table 4</a:t>
            </a:r>
            <a:r>
              <a:rPr lang="zh-CN" altLang="en-US" sz="2000" b="1" dirty="0">
                <a:cs typeface="微软雅黑" panose="020B0503020204020204" charset="-122"/>
              </a:rPr>
              <a:t>）：</a:t>
            </a:r>
            <a:br>
              <a:rPr lang="en-US" altLang="zh-CN" sz="2000" b="1" dirty="0">
                <a:cs typeface="微软雅黑" panose="020B0503020204020204" charset="-122"/>
              </a:rPr>
            </a:br>
            <a:r>
              <a:rPr lang="zh-CN" altLang="en-US" sz="2000" dirty="0">
                <a:cs typeface="微软雅黑" panose="020B0503020204020204" charset="-122"/>
              </a:rPr>
              <a:t>多个数据集上，</a:t>
            </a:r>
            <a:r>
              <a:rPr lang="en-US" altLang="zh-CN" sz="2000" dirty="0" err="1">
                <a:cs typeface="微软雅黑" panose="020B0503020204020204" charset="-122"/>
              </a:rPr>
              <a:t>LLaGA</a:t>
            </a:r>
            <a:r>
              <a:rPr lang="en-US" altLang="zh-CN" sz="2000" dirty="0">
                <a:cs typeface="微软雅黑" panose="020B0503020204020204" charset="-122"/>
              </a:rPr>
              <a:t> </a:t>
            </a:r>
            <a:r>
              <a:rPr lang="zh-CN" altLang="en-US" sz="2000" dirty="0">
                <a:cs typeface="微软雅黑" panose="020B0503020204020204" charset="-122"/>
              </a:rPr>
              <a:t>的</a:t>
            </a:r>
            <a:r>
              <a:rPr lang="en-US" altLang="zh-CN" sz="2000" b="1" dirty="0">
                <a:solidFill>
                  <a:srgbClr val="00B0F0"/>
                </a:solidFill>
                <a:cs typeface="微软雅黑" panose="020B0503020204020204" charset="-122"/>
              </a:rPr>
              <a:t>SBERT </a:t>
            </a:r>
            <a:r>
              <a:rPr lang="zh-CN" altLang="en-US" sz="2000" b="1" dirty="0">
                <a:solidFill>
                  <a:srgbClr val="00B0F0"/>
                </a:solidFill>
                <a:cs typeface="微软雅黑" panose="020B0503020204020204" charset="-122"/>
              </a:rPr>
              <a:t>相似度</a:t>
            </a:r>
            <a:r>
              <a:rPr lang="zh-CN" altLang="en-US" sz="2000" dirty="0">
                <a:cs typeface="微软雅黑" panose="020B0503020204020204" charset="-122"/>
              </a:rPr>
              <a:t>远高于随机基线（</a:t>
            </a:r>
            <a:r>
              <a:rPr lang="en-US" altLang="zh-CN" sz="2000" dirty="0">
                <a:cs typeface="微软雅黑" panose="020B0503020204020204" charset="-122"/>
              </a:rPr>
              <a:t>Base value</a:t>
            </a:r>
            <a:r>
              <a:rPr lang="zh-CN" altLang="en-US" sz="2000" dirty="0">
                <a:cs typeface="微软雅黑" panose="020B0503020204020204" charset="-122"/>
              </a:rPr>
              <a:t>）</a:t>
            </a:r>
            <a:r>
              <a:rPr lang="zh-CN" altLang="en-US" sz="2000" b="1" dirty="0">
                <a:cs typeface="微软雅黑" panose="020B0503020204020204" charset="-122"/>
              </a:rPr>
              <a:t>；</a:t>
            </a:r>
            <a:br>
              <a:rPr lang="en-US" altLang="zh-CN" sz="2000" b="1" dirty="0">
                <a:cs typeface="微软雅黑" panose="020B0503020204020204" charset="-122"/>
              </a:rPr>
            </a:br>
            <a:r>
              <a:rPr lang="zh-CN" altLang="en-US" sz="2000" dirty="0">
                <a:cs typeface="微软雅黑" panose="020B0503020204020204" charset="-122"/>
              </a:rPr>
              <a:t>从生成描述</a:t>
            </a:r>
            <a:r>
              <a:rPr lang="zh-CN" altLang="en-US" sz="2000" b="1" dirty="0">
                <a:solidFill>
                  <a:srgbClr val="00B0F0"/>
                </a:solidFill>
                <a:cs typeface="微软雅黑" panose="020B0503020204020204" charset="-122"/>
              </a:rPr>
              <a:t>还原标签的准确率</a:t>
            </a:r>
            <a:r>
              <a:rPr lang="zh-CN" altLang="en-US" sz="2000" dirty="0">
                <a:cs typeface="微软雅黑" panose="020B0503020204020204" charset="-122"/>
              </a:rPr>
              <a:t>在 </a:t>
            </a:r>
            <a:r>
              <a:rPr lang="en-US" altLang="zh-CN" sz="2000" dirty="0" err="1">
                <a:cs typeface="微软雅黑" panose="020B0503020204020204" charset="-122"/>
              </a:rPr>
              <a:t>Arxiv</a:t>
            </a:r>
            <a:r>
              <a:rPr lang="en-US" altLang="zh-CN" sz="2000" dirty="0">
                <a:cs typeface="微软雅黑" panose="020B0503020204020204" charset="-122"/>
              </a:rPr>
              <a:t>/Products/</a:t>
            </a:r>
            <a:r>
              <a:rPr lang="en-US" altLang="zh-CN" sz="2000" dirty="0" err="1">
                <a:cs typeface="微软雅黑" panose="020B0503020204020204" charset="-122"/>
              </a:rPr>
              <a:t>Pubmed</a:t>
            </a:r>
            <a:r>
              <a:rPr lang="en-US" altLang="zh-CN" sz="2000" dirty="0">
                <a:cs typeface="微软雅黑" panose="020B0503020204020204" charset="-122"/>
              </a:rPr>
              <a:t>/Cora </a:t>
            </a:r>
            <a:r>
              <a:rPr lang="zh-CN" altLang="en-US" sz="2000" dirty="0">
                <a:cs typeface="微软雅黑" panose="020B0503020204020204" charset="-122"/>
              </a:rPr>
              <a:t>上均较高</a:t>
            </a:r>
            <a:endParaRPr lang="en-US" altLang="zh-CN" sz="2000" b="1" dirty="0">
              <a:cs typeface="微软雅黑" panose="020B0503020204020204" charset="-122"/>
            </a:endParaRPr>
          </a:p>
        </p:txBody>
      </p:sp>
      <p:pic>
        <p:nvPicPr>
          <p:cNvPr id="4" name="图片 3"/>
          <p:cNvPicPr>
            <a:picLocks noChangeAspect="1"/>
          </p:cNvPicPr>
          <p:nvPr/>
        </p:nvPicPr>
        <p:blipFill>
          <a:blip r:embed="rId2"/>
          <a:stretch>
            <a:fillRect/>
          </a:stretch>
        </p:blipFill>
        <p:spPr>
          <a:xfrm>
            <a:off x="3611098" y="1079159"/>
            <a:ext cx="4658375" cy="2610214"/>
          </a:xfrm>
          <a:prstGeom prst="rect">
            <a:avLst/>
          </a:prstGeom>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6800" y="223200"/>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零样本迁移（</a:t>
            </a:r>
            <a:r>
              <a:rPr lang="en-US" altLang="zh-CN" dirty="0">
                <a:cs typeface="微软雅黑" panose="020B0503020204020204" charset="-122"/>
              </a:rPr>
              <a:t>RQ3</a:t>
            </a:r>
            <a:r>
              <a:rPr lang="zh-CN" altLang="en-US" dirty="0">
                <a:cs typeface="微软雅黑" panose="020B0503020204020204" charset="-122"/>
              </a:rPr>
              <a:t>）：同域与跨域都很稳</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3</a:t>
            </a:r>
            <a:endParaRPr lang="en-US" altLang="zh-CN" sz="3600" b="1">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843937" y="1145282"/>
            <a:ext cx="10504125" cy="4893310"/>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lnSpc>
                <a:spcPct val="150000"/>
              </a:lnSpc>
              <a:buFont typeface="Wingdings" panose="05000000000000000000" charset="0"/>
              <a:buChar char="l"/>
            </a:pPr>
            <a:r>
              <a:rPr lang="zh-CN" altLang="en-US" sz="2400" b="1" dirty="0">
                <a:cs typeface="微软雅黑" panose="020B0503020204020204" charset="-122"/>
              </a:rPr>
              <a:t>设置</a:t>
            </a:r>
            <a:r>
              <a:rPr lang="zh-CN" altLang="en-US" sz="2400" dirty="0">
                <a:cs typeface="微软雅黑" panose="020B0503020204020204" charset="-122"/>
              </a:rPr>
              <a:t>：</a:t>
            </a:r>
            <a:endParaRPr lang="en-US" altLang="zh-CN" sz="2400" dirty="0">
              <a:cs typeface="微软雅黑" panose="020B0503020204020204" charset="-122"/>
            </a:endParaRPr>
          </a:p>
          <a:p>
            <a:pPr lvl="1">
              <a:lnSpc>
                <a:spcPct val="150000"/>
              </a:lnSpc>
            </a:pPr>
            <a:r>
              <a:rPr lang="en-US" altLang="zh-CN" sz="2000" dirty="0">
                <a:ea typeface="+mn-lt"/>
                <a:cs typeface="微软雅黑" panose="020B0503020204020204" charset="-122"/>
                <a:sym typeface="+mn-ea"/>
              </a:rPr>
              <a:t>	</a:t>
            </a:r>
            <a:r>
              <a:rPr lang="zh-CN" altLang="en-US" sz="2000" dirty="0">
                <a:ea typeface="+mn-lt"/>
                <a:cs typeface="微软雅黑" panose="020B0503020204020204" charset="-122"/>
                <a:sym typeface="+mn-ea"/>
              </a:rPr>
              <a:t>同域：</a:t>
            </a:r>
            <a:r>
              <a:rPr lang="en-US" altLang="zh-CN" sz="2000" dirty="0" err="1">
                <a:solidFill>
                  <a:srgbClr val="00B0F0"/>
                </a:solidFill>
                <a:ea typeface="+mn-lt"/>
                <a:cs typeface="微软雅黑" panose="020B0503020204020204" charset="-122"/>
                <a:sym typeface="+mn-ea"/>
              </a:rPr>
              <a:t>Arxiv+Pubmed</a:t>
            </a:r>
            <a:r>
              <a:rPr lang="en-US" altLang="zh-CN" sz="2000" dirty="0">
                <a:solidFill>
                  <a:srgbClr val="00B0F0"/>
                </a:solidFill>
                <a:ea typeface="+mn-lt"/>
                <a:cs typeface="微软雅黑" panose="020B0503020204020204" charset="-122"/>
                <a:sym typeface="+mn-ea"/>
              </a:rPr>
              <a:t> → Cora</a:t>
            </a:r>
            <a:r>
              <a:rPr lang="zh-CN" altLang="en-US" sz="2000" dirty="0">
                <a:solidFill>
                  <a:srgbClr val="00B0F0"/>
                </a:solidFill>
                <a:ea typeface="+mn-lt"/>
                <a:cs typeface="微软雅黑" panose="020B0503020204020204" charset="-122"/>
                <a:sym typeface="+mn-ea"/>
              </a:rPr>
              <a:t>（均为引文图）；</a:t>
            </a:r>
            <a:endParaRPr lang="en-US" altLang="zh-CN" sz="2000" dirty="0">
              <a:solidFill>
                <a:srgbClr val="00B0F0"/>
              </a:solidFill>
              <a:ea typeface="+mn-lt"/>
              <a:cs typeface="微软雅黑" panose="020B0503020204020204" charset="-122"/>
              <a:sym typeface="+mn-ea"/>
            </a:endParaRPr>
          </a:p>
          <a:p>
            <a:pPr lvl="1">
              <a:lnSpc>
                <a:spcPct val="150000"/>
              </a:lnSpc>
            </a:pPr>
            <a:r>
              <a:rPr lang="en-US" altLang="zh-CN" sz="2000" dirty="0">
                <a:ea typeface="+mn-lt"/>
                <a:cs typeface="微软雅黑" panose="020B0503020204020204" charset="-122"/>
                <a:sym typeface="+mn-ea"/>
              </a:rPr>
              <a:t>	</a:t>
            </a:r>
            <a:r>
              <a:rPr lang="zh-CN" altLang="en-US" sz="2000" dirty="0">
                <a:ea typeface="+mn-lt"/>
                <a:cs typeface="微软雅黑" panose="020B0503020204020204" charset="-122"/>
                <a:sym typeface="+mn-ea"/>
              </a:rPr>
              <a:t>跨域：</a:t>
            </a:r>
            <a:r>
              <a:rPr lang="en-US" altLang="zh-CN" sz="2000" dirty="0" err="1">
                <a:solidFill>
                  <a:srgbClr val="00B0F0"/>
                </a:solidFill>
                <a:ea typeface="+mn-lt"/>
                <a:cs typeface="微软雅黑" panose="020B0503020204020204" charset="-122"/>
                <a:sym typeface="+mn-ea"/>
              </a:rPr>
              <a:t>Arxiv+Pubmed+Cora</a:t>
            </a:r>
            <a:r>
              <a:rPr lang="en-US" altLang="zh-CN" sz="2000" dirty="0">
                <a:solidFill>
                  <a:srgbClr val="00B0F0"/>
                </a:solidFill>
                <a:ea typeface="+mn-lt"/>
                <a:cs typeface="微软雅黑" panose="020B0503020204020204" charset="-122"/>
                <a:sym typeface="+mn-ea"/>
              </a:rPr>
              <a:t> → Products</a:t>
            </a:r>
            <a:r>
              <a:rPr lang="zh-CN" altLang="en-US" sz="2000" dirty="0">
                <a:solidFill>
                  <a:srgbClr val="00B0F0"/>
                </a:solidFill>
                <a:ea typeface="+mn-lt"/>
                <a:cs typeface="微软雅黑" panose="020B0503020204020204" charset="-122"/>
                <a:sym typeface="+mn-ea"/>
              </a:rPr>
              <a:t>（训练为引文图，测试为电商图）</a:t>
            </a:r>
            <a:r>
              <a:rPr lang="zh-CN" altLang="en-US" sz="2000" dirty="0">
                <a:ea typeface="+mn-lt"/>
                <a:cs typeface="微软雅黑" panose="020B0503020204020204" charset="-122"/>
                <a:sym typeface="+mn-ea"/>
              </a:rPr>
              <a:t>。</a:t>
            </a:r>
            <a:endParaRPr lang="zh-CN" altLang="en-US" sz="2000" dirty="0">
              <a:ea typeface="+mn-lt"/>
              <a:cs typeface="微软雅黑" panose="020B0503020204020204" charset="-122"/>
              <a:sym typeface="+mn-ea"/>
            </a:endParaRPr>
          </a:p>
          <a:p>
            <a:pPr lvl="1">
              <a:lnSpc>
                <a:spcPct val="150000"/>
              </a:lnSpc>
            </a:pPr>
            <a:endParaRPr lang="en-US" altLang="zh-CN" sz="2000"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400" b="1" dirty="0">
                <a:cs typeface="微软雅黑" panose="020B0503020204020204" charset="-122"/>
              </a:rPr>
              <a:t>链路预测零样本结果（</a:t>
            </a:r>
            <a:r>
              <a:rPr lang="en-US" altLang="zh-CN" sz="2400" b="1" dirty="0">
                <a:cs typeface="微软雅黑" panose="020B0503020204020204" charset="-122"/>
              </a:rPr>
              <a:t>Table 5</a:t>
            </a:r>
            <a:r>
              <a:rPr lang="zh-CN" altLang="en-US" sz="2400" b="1" dirty="0">
                <a:cs typeface="微软雅黑" panose="020B0503020204020204" charset="-122"/>
              </a:rPr>
              <a:t>）：</a:t>
            </a:r>
            <a:endParaRPr lang="en-US" altLang="zh-CN" sz="2400" b="1" dirty="0">
              <a:cs typeface="微软雅黑" panose="020B0503020204020204" charset="-122"/>
            </a:endParaRPr>
          </a:p>
          <a:p>
            <a:pPr lvl="1">
              <a:lnSpc>
                <a:spcPct val="150000"/>
              </a:lnSpc>
            </a:pPr>
            <a:r>
              <a:rPr lang="en-US" altLang="zh-CN" sz="2000" dirty="0">
                <a:cs typeface="微软雅黑" panose="020B0503020204020204" charset="-122"/>
              </a:rPr>
              <a:t>	</a:t>
            </a:r>
            <a:r>
              <a:rPr lang="zh-CN" altLang="en-US" sz="2000" dirty="0">
                <a:cs typeface="微软雅黑" panose="020B0503020204020204" charset="-122"/>
              </a:rPr>
              <a:t>同域：</a:t>
            </a:r>
            <a:r>
              <a:rPr lang="en-US" altLang="zh-CN" sz="2000" dirty="0" err="1">
                <a:solidFill>
                  <a:srgbClr val="00B0F0"/>
                </a:solidFill>
                <a:cs typeface="微软雅黑" panose="020B0503020204020204" charset="-122"/>
              </a:rPr>
              <a:t>LLaGA</a:t>
            </a:r>
            <a:r>
              <a:rPr lang="en-US" altLang="zh-CN" sz="2000" dirty="0">
                <a:solidFill>
                  <a:srgbClr val="00B0F0"/>
                </a:solidFill>
                <a:cs typeface="微软雅黑" panose="020B0503020204020204" charset="-122"/>
              </a:rPr>
              <a:t>-ND 86.47</a:t>
            </a:r>
            <a:r>
              <a:rPr lang="zh-CN" altLang="en-US" sz="2000" dirty="0">
                <a:solidFill>
                  <a:srgbClr val="00B0F0"/>
                </a:solidFill>
                <a:cs typeface="微软雅黑" panose="020B0503020204020204" charset="-122"/>
              </a:rPr>
              <a:t>、</a:t>
            </a:r>
            <a:r>
              <a:rPr lang="en-US" altLang="zh-CN" sz="2000" dirty="0" err="1">
                <a:solidFill>
                  <a:srgbClr val="00B0F0"/>
                </a:solidFill>
                <a:cs typeface="微软雅黑" panose="020B0503020204020204" charset="-122"/>
              </a:rPr>
              <a:t>LLaGA</a:t>
            </a:r>
            <a:r>
              <a:rPr lang="en-US" altLang="zh-CN" sz="2000" dirty="0">
                <a:solidFill>
                  <a:srgbClr val="00B0F0"/>
                </a:solidFill>
                <a:cs typeface="微软雅黑" panose="020B0503020204020204" charset="-122"/>
              </a:rPr>
              <a:t>-HO 87.35</a:t>
            </a:r>
            <a:r>
              <a:rPr lang="zh-CN" altLang="en-US" sz="2000" dirty="0">
                <a:cs typeface="微软雅黑" panose="020B0503020204020204" charset="-122"/>
              </a:rPr>
              <a:t>；基线 </a:t>
            </a:r>
            <a:r>
              <a:rPr lang="en-US" altLang="zh-CN" sz="2000" dirty="0">
                <a:cs typeface="微软雅黑" panose="020B0503020204020204" charset="-122"/>
              </a:rPr>
              <a:t>GCN 58.97</a:t>
            </a:r>
            <a:r>
              <a:rPr lang="zh-CN" altLang="en-US" sz="2000" dirty="0">
                <a:cs typeface="微软雅黑" panose="020B0503020204020204" charset="-122"/>
              </a:rPr>
              <a:t>、</a:t>
            </a:r>
            <a:r>
              <a:rPr lang="en-US" altLang="zh-CN" sz="2000" dirty="0" err="1">
                <a:cs typeface="微软雅黑" panose="020B0503020204020204" charset="-122"/>
              </a:rPr>
              <a:t>GraphSAGE</a:t>
            </a:r>
            <a:r>
              <a:rPr lang="en-US" altLang="zh-CN" sz="2000" dirty="0">
                <a:cs typeface="微软雅黑" panose="020B0503020204020204" charset="-122"/>
              </a:rPr>
              <a:t> 67.68</a:t>
            </a:r>
            <a:r>
              <a:rPr lang="zh-CN" altLang="en-US" sz="2000" dirty="0">
                <a:cs typeface="微软雅黑" panose="020B0503020204020204" charset="-122"/>
              </a:rPr>
              <a:t>、</a:t>
            </a:r>
            <a:r>
              <a:rPr lang="en-US" altLang="zh-CN" sz="2000" dirty="0">
                <a:cs typeface="微软雅黑" panose="020B0503020204020204" charset="-122"/>
              </a:rPr>
              <a:t>GraphGPT-7B 50.74</a:t>
            </a:r>
            <a:r>
              <a:rPr lang="zh-CN" altLang="en-US" sz="2000" dirty="0">
                <a:cs typeface="微软雅黑" panose="020B0503020204020204" charset="-122"/>
              </a:rPr>
              <a:t>。</a:t>
            </a:r>
            <a:endParaRPr lang="en-US" altLang="zh-CN" sz="2000" dirty="0">
              <a:cs typeface="微软雅黑" panose="020B0503020204020204" charset="-122"/>
            </a:endParaRPr>
          </a:p>
          <a:p>
            <a:pPr lvl="1">
              <a:lnSpc>
                <a:spcPct val="150000"/>
              </a:lnSpc>
            </a:pPr>
            <a:r>
              <a:rPr lang="en-US" altLang="zh-CN" sz="2000" dirty="0">
                <a:cs typeface="微软雅黑" panose="020B0503020204020204" charset="-122"/>
              </a:rPr>
              <a:t>	</a:t>
            </a:r>
            <a:r>
              <a:rPr lang="zh-CN" altLang="en-US" sz="2000" dirty="0">
                <a:cs typeface="微软雅黑" panose="020B0503020204020204" charset="-122"/>
              </a:rPr>
              <a:t>跨域：</a:t>
            </a:r>
            <a:r>
              <a:rPr lang="en-US" altLang="zh-CN" sz="2000" dirty="0" err="1">
                <a:solidFill>
                  <a:srgbClr val="00B0F0"/>
                </a:solidFill>
                <a:cs typeface="微软雅黑" panose="020B0503020204020204" charset="-122"/>
              </a:rPr>
              <a:t>LLaGA</a:t>
            </a:r>
            <a:r>
              <a:rPr lang="en-US" altLang="zh-CN" sz="2000" dirty="0">
                <a:solidFill>
                  <a:srgbClr val="00B0F0"/>
                </a:solidFill>
                <a:cs typeface="微软雅黑" panose="020B0503020204020204" charset="-122"/>
              </a:rPr>
              <a:t>-ND 92.65</a:t>
            </a:r>
            <a:r>
              <a:rPr lang="zh-CN" altLang="en-US" sz="2000" dirty="0">
                <a:solidFill>
                  <a:srgbClr val="00B0F0"/>
                </a:solidFill>
                <a:cs typeface="微软雅黑" panose="020B0503020204020204" charset="-122"/>
              </a:rPr>
              <a:t>、</a:t>
            </a:r>
            <a:r>
              <a:rPr lang="en-US" altLang="zh-CN" sz="2000" dirty="0" err="1">
                <a:solidFill>
                  <a:srgbClr val="00B0F0"/>
                </a:solidFill>
                <a:cs typeface="微软雅黑" panose="020B0503020204020204" charset="-122"/>
              </a:rPr>
              <a:t>LLaGA</a:t>
            </a:r>
            <a:r>
              <a:rPr lang="en-US" altLang="zh-CN" sz="2000" dirty="0">
                <a:solidFill>
                  <a:srgbClr val="00B0F0"/>
                </a:solidFill>
                <a:cs typeface="微软雅黑" panose="020B0503020204020204" charset="-122"/>
              </a:rPr>
              <a:t>-HO 92.99</a:t>
            </a:r>
            <a:r>
              <a:rPr lang="zh-CN" altLang="en-US" sz="2000" dirty="0">
                <a:cs typeface="微软雅黑" panose="020B0503020204020204" charset="-122"/>
              </a:rPr>
              <a:t>；</a:t>
            </a:r>
            <a:r>
              <a:rPr lang="en-US" altLang="zh-CN" sz="2000" dirty="0">
                <a:cs typeface="微软雅黑" panose="020B0503020204020204" charset="-122"/>
              </a:rPr>
              <a:t>GraphGPT-7B 50.74</a:t>
            </a:r>
            <a:endParaRPr lang="en-US" altLang="zh-CN" sz="2000" dirty="0">
              <a:cs typeface="微软雅黑" panose="020B0503020204020204" charset="-122"/>
            </a:endParaRPr>
          </a:p>
          <a:p>
            <a:pPr lvl="1">
              <a:lnSpc>
                <a:spcPct val="150000"/>
              </a:lnSpc>
            </a:pPr>
            <a:endParaRPr lang="en-US" altLang="zh-CN" sz="2000"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400" b="1" dirty="0">
                <a:ea typeface="+mn-lt"/>
                <a:cs typeface="微软雅黑" panose="020B0503020204020204" charset="-122"/>
                <a:sym typeface="+mn-ea"/>
              </a:rPr>
              <a:t>结论：</a:t>
            </a:r>
            <a:r>
              <a:rPr lang="en-US" altLang="zh-CN" sz="2400" dirty="0" err="1">
                <a:ea typeface="+mn-lt"/>
                <a:cs typeface="微软雅黑" panose="020B0503020204020204" charset="-122"/>
                <a:sym typeface="+mn-ea"/>
              </a:rPr>
              <a:t>LLaGA</a:t>
            </a:r>
            <a:r>
              <a:rPr lang="en-US" altLang="zh-CN" sz="2400" dirty="0">
                <a:ea typeface="+mn-lt"/>
                <a:cs typeface="微软雅黑" panose="020B0503020204020204" charset="-122"/>
                <a:sym typeface="+mn-ea"/>
              </a:rPr>
              <a:t> </a:t>
            </a:r>
            <a:r>
              <a:rPr lang="zh-CN" altLang="en-US" sz="2400" dirty="0">
                <a:ea typeface="+mn-lt"/>
                <a:cs typeface="微软雅黑" panose="020B0503020204020204" charset="-122"/>
                <a:sym typeface="+mn-ea"/>
              </a:rPr>
              <a:t>在同域</a:t>
            </a:r>
            <a:r>
              <a:rPr lang="en-US" altLang="zh-CN" sz="2400" dirty="0">
                <a:ea typeface="+mn-lt"/>
                <a:cs typeface="微软雅黑" panose="020B0503020204020204" charset="-122"/>
                <a:sym typeface="+mn-ea"/>
              </a:rPr>
              <a:t>/</a:t>
            </a:r>
            <a:r>
              <a:rPr lang="zh-CN" altLang="en-US" sz="2400" dirty="0">
                <a:ea typeface="+mn-lt"/>
                <a:cs typeface="微软雅黑" panose="020B0503020204020204" charset="-122"/>
                <a:sym typeface="+mn-ea"/>
              </a:rPr>
              <a:t>跨域的零样本均表现出强泛化。</a:t>
            </a:r>
            <a:endParaRPr lang="en-US" altLang="zh-CN" sz="2400" dirty="0">
              <a:ea typeface="+mn-lt"/>
              <a:cs typeface="微软雅黑" panose="020B0503020204020204" charset="-122"/>
              <a:sym typeface="+mn-ea"/>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4</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启发思考</a:t>
              </a:r>
              <a:endParaRPr lang="zh-CN" altLang="en-US" sz="3600" b="1" spc="300" dirty="0">
                <a:solidFill>
                  <a:schemeClr val="accent3"/>
                </a:solidFill>
                <a:latin typeface="+mj-ea"/>
                <a:ea typeface="+mj-ea"/>
                <a:cs typeface="微软雅黑" panose="020B0503020204020204" charset="-122"/>
              </a:endParaRP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867724" y="3429199"/>
            <a:ext cx="10457180" cy="2132330"/>
            <a:chOff x="5181690" y="2820871"/>
            <a:chExt cx="7366332" cy="150207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ea typeface="微软雅黑" panose="020B0503020204020204" charset="-122"/>
                  <a:cs typeface="微软雅黑" panose="020B0503020204020204" charset="-122"/>
                </a:rPr>
                <a:t>2</a:t>
              </a:r>
              <a:endParaRPr lang="en-US" altLang="zh-CN" sz="4400" dirty="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5988641" y="2888415"/>
              <a:ext cx="6559381" cy="1434529"/>
            </a:xfrm>
            <a:prstGeom prst="rect">
              <a:avLst/>
            </a:prstGeom>
            <a:noFill/>
          </p:spPr>
          <p:txBody>
            <a:bodyPr wrap="square" lIns="0" tIns="0" rIns="0" bIns="0" rtlCol="0">
              <a:spAutoFit/>
            </a:bodyPr>
            <a:lstStyle/>
            <a:p>
              <a:r>
                <a:rPr lang="zh-CN" altLang="en-US" sz="3600" b="1" spc="300" dirty="0">
                  <a:latin typeface="微软雅黑" panose="020B0503020204020204" charset="-122"/>
                  <a:ea typeface="微软雅黑" panose="020B0503020204020204" charset="-122"/>
                  <a:cs typeface="微软雅黑" panose="020B0503020204020204" charset="-122"/>
                  <a:sym typeface="+mn-ea"/>
                </a:rPr>
                <a:t>使用</a:t>
              </a:r>
              <a:r>
                <a:rPr lang="zh-CN" altLang="en-US" sz="3600" b="1" spc="300" dirty="0">
                  <a:solidFill>
                    <a:srgbClr val="547CCA"/>
                  </a:solidFill>
                  <a:latin typeface="微软雅黑" panose="020B0503020204020204" charset="-122"/>
                  <a:ea typeface="微软雅黑" panose="020B0503020204020204" charset="-122"/>
                  <a:cs typeface="微软雅黑" panose="020B0503020204020204" charset="-122"/>
                  <a:sym typeface="+mn-ea"/>
                </a:rPr>
                <a:t>大语言模型</a:t>
              </a:r>
              <a:r>
                <a:rPr lang="zh-CN" altLang="en-US" sz="3600" b="1" spc="300" dirty="0">
                  <a:latin typeface="微软雅黑" panose="020B0503020204020204" charset="-122"/>
                  <a:ea typeface="微软雅黑" panose="020B0503020204020204" charset="-122"/>
                  <a:cs typeface="微软雅黑" panose="020B0503020204020204" charset="-122"/>
                  <a:sym typeface="+mn-ea"/>
                </a:rPr>
                <a:t>重新排名以减少社交媒体平台上的有害</a:t>
              </a:r>
              <a:r>
                <a:rPr lang="zh-CN" altLang="en-US" sz="3600" b="1" spc="300" dirty="0">
                  <a:solidFill>
                    <a:srgbClr val="547CCA"/>
                  </a:solidFill>
                  <a:latin typeface="微软雅黑" panose="020B0503020204020204" charset="-122"/>
                  <a:ea typeface="微软雅黑" panose="020B0503020204020204" charset="-122"/>
                  <a:cs typeface="微软雅黑" panose="020B0503020204020204" charset="-122"/>
                  <a:sym typeface="+mn-ea"/>
                </a:rPr>
                <a:t>文本</a:t>
              </a:r>
              <a:r>
                <a:rPr lang="zh-CN" altLang="en-US" sz="3600" b="1" spc="300" dirty="0">
                  <a:latin typeface="微软雅黑" panose="020B0503020204020204" charset="-122"/>
                  <a:ea typeface="微软雅黑" panose="020B0503020204020204" charset="-122"/>
                  <a:cs typeface="微软雅黑" panose="020B0503020204020204" charset="-122"/>
                  <a:sym typeface="+mn-ea"/>
                </a:rPr>
                <a:t>暴露</a:t>
              </a:r>
              <a:endParaRPr lang="zh-CN" altLang="en-US" sz="3600" b="1" spc="300" dirty="0">
                <a:latin typeface="微软雅黑" panose="020B0503020204020204" charset="-122"/>
                <a:ea typeface="微软雅黑" panose="020B0503020204020204" charset="-122"/>
                <a:cs typeface="微软雅黑" panose="020B0503020204020204" charset="-122"/>
                <a:sym typeface="+mn-ea"/>
              </a:endParaRPr>
            </a:p>
            <a:p>
              <a:pPr indent="0" fontAlgn="auto">
                <a:spcBef>
                  <a:spcPts val="500"/>
                </a:spcBef>
              </a:pPr>
              <a:r>
                <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rPr>
                <a:t>Re-ranking Using Large Language Models for Mitigating Exposure to Harmful Content on Social Media Platforms</a:t>
              </a:r>
              <a:endPar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endParaRPr>
            </a:p>
            <a:p>
              <a:pPr indent="0" fontAlgn="auto">
                <a:spcBef>
                  <a:spcPts val="500"/>
                </a:spcBef>
              </a:pP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(From</a:t>
              </a:r>
              <a:r>
                <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rPr>
                <a:t>：</a:t>
              </a: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2025ACL)</a:t>
              </a:r>
              <a:endPar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2" name="文本框 1"/>
          <p:cNvSpPr txBox="1"/>
          <p:nvPr/>
        </p:nvSpPr>
        <p:spPr>
          <a:xfrm>
            <a:off x="8333740" y="5749290"/>
            <a:ext cx="261302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汇报人：刘星宇</a:t>
            </a:r>
            <a:r>
              <a:rPr lang="en-US" altLang="zh-CN" b="1">
                <a:latin typeface="微软雅黑" panose="020B0503020204020204" charset="-122"/>
                <a:ea typeface="微软雅黑" panose="020B0503020204020204" charset="-122"/>
                <a:cs typeface="微软雅黑" panose="020B0503020204020204" charset="-122"/>
              </a:rPr>
              <a:t> </a:t>
            </a:r>
            <a:r>
              <a:rPr lang="zh-CN" altLang="en-US" b="1">
                <a:latin typeface="微软雅黑" panose="020B0503020204020204" charset="-122"/>
                <a:ea typeface="微软雅黑" panose="020B0503020204020204" charset="-122"/>
                <a:cs typeface="微软雅黑" panose="020B0503020204020204" charset="-122"/>
              </a:rPr>
              <a:t>史桠彬</a:t>
            </a:r>
            <a:endParaRPr lang="zh-CN" altLang="en-US" b="1">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9"/>
          <p:cNvSpPr>
            <a:spLocks noGrp="1"/>
          </p:cNvSpPr>
          <p:nvPr/>
        </p:nvSpPr>
        <p:spPr>
          <a:xfrm>
            <a:off x="1486800" y="223200"/>
            <a:ext cx="8643848" cy="480131"/>
          </a:xfrm>
          <a:prstGeom prst="rect">
            <a:avLst/>
          </a:prstGeom>
          <a:noFill/>
          <a:ln>
            <a:noFill/>
          </a:ln>
        </p:spPr>
        <p:txBody>
          <a:bodyPr vert="horz" wrap="square" lIns="91440" tIns="45720" rIns="91440" bIns="45720" numCol="1" anchor="ctr" anchorCtr="0" compatLnSpc="1">
            <a:spAutoFit/>
          </a:bodyPr>
          <a:lstStyle>
            <a:lvl1pPr algn="l" rtl="0" eaLnBrk="0" fontAlgn="base" hangingPunct="0">
              <a:lnSpc>
                <a:spcPct val="90000"/>
              </a:lnSpc>
              <a:spcBef>
                <a:spcPct val="0"/>
              </a:spcBef>
              <a:spcAft>
                <a:spcPct val="0"/>
              </a:spcAft>
              <a:defRPr lang="zh-CN" altLang="en-US" sz="2800" b="1" kern="1200" baseline="0">
                <a:solidFill>
                  <a:schemeClr val="tx1"/>
                </a:solidFill>
                <a:latin typeface="微软雅黑" panose="020B0503020204020204" charset="-122"/>
                <a:ea typeface="微软雅黑" panose="020B0503020204020204" charset="-122"/>
                <a:cs typeface="+mn-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charset="-122"/>
              </a:defRPr>
            </a:lvl9pPr>
          </a:lstStyle>
          <a:p>
            <a:r>
              <a:rPr lang="zh-CN" altLang="en-US" dirty="0">
                <a:cs typeface="微软雅黑" panose="020B0503020204020204" charset="-122"/>
              </a:rPr>
              <a:t>讨论与消融（</a:t>
            </a:r>
            <a:r>
              <a:rPr lang="en-US" altLang="zh-CN" dirty="0">
                <a:cs typeface="微软雅黑" panose="020B0503020204020204" charset="-122"/>
              </a:rPr>
              <a:t>RQ4</a:t>
            </a:r>
            <a:r>
              <a:rPr lang="zh-CN" altLang="en-US" dirty="0">
                <a:cs typeface="微软雅黑" panose="020B0503020204020204" charset="-122"/>
              </a:rPr>
              <a:t>）：模板很关键 </a:t>
            </a:r>
            <a:r>
              <a:rPr lang="en-US" altLang="zh-CN" dirty="0">
                <a:cs typeface="微软雅黑" panose="020B0503020204020204" charset="-122"/>
              </a:rPr>
              <a:t>+ </a:t>
            </a:r>
            <a:r>
              <a:rPr lang="zh-CN" altLang="en-US" dirty="0">
                <a:cs typeface="微软雅黑" panose="020B0503020204020204" charset="-122"/>
              </a:rPr>
              <a:t>模型很灵活</a:t>
            </a:r>
            <a:endParaRPr dirty="0">
              <a:cs typeface="微软雅黑" panose="020B0503020204020204" charset="-122"/>
            </a:endParaRPr>
          </a:p>
        </p:txBody>
      </p:sp>
      <p:sp>
        <p:nvSpPr>
          <p:cNvPr id="9" name="文本框 8"/>
          <p:cNvSpPr txBox="1"/>
          <p:nvPr/>
        </p:nvSpPr>
        <p:spPr>
          <a:xfrm>
            <a:off x="632460" y="125730"/>
            <a:ext cx="743585" cy="645160"/>
          </a:xfrm>
          <a:prstGeom prst="rect">
            <a:avLst/>
          </a:prstGeom>
          <a:noFill/>
        </p:spPr>
        <p:txBody>
          <a:bodyPr wrap="square" rtlCol="0">
            <a:spAutoFit/>
            <a:scene3d>
              <a:camera prst="orthographicFront"/>
              <a:lightRig rig="threePt" dir="t"/>
            </a:scene3d>
          </a:bodyPr>
          <a:lstStyle/>
          <a:p>
            <a:r>
              <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rPr>
              <a:t>4</a:t>
            </a:r>
            <a:endParaRPr lang="en-US" altLang="zh-CN" sz="3600" b="1" dirty="0">
              <a:ln w="9525" cmpd="sng">
                <a:solidFill>
                  <a:schemeClr val="accent1"/>
                </a:solidFill>
                <a:prstDash val="solid"/>
              </a:ln>
              <a:solidFill>
                <a:srgbClr val="70AD47">
                  <a:tint val="1000"/>
                </a:srgbClr>
              </a:solidFill>
              <a:effectLst>
                <a:glow rad="38100">
                  <a:schemeClr val="accent1">
                    <a:alpha val="40000"/>
                  </a:schemeClr>
                </a:glow>
              </a:effectLst>
              <a:cs typeface="微软雅黑" panose="020B0503020204020204" charset="-122"/>
            </a:endParaRPr>
          </a:p>
        </p:txBody>
      </p:sp>
      <p:sp>
        <p:nvSpPr>
          <p:cNvPr id="14" name="文本框 13"/>
          <p:cNvSpPr txBox="1"/>
          <p:nvPr>
            <p:custDataLst>
              <p:tags r:id="rId1"/>
            </p:custDataLst>
          </p:nvPr>
        </p:nvSpPr>
        <p:spPr>
          <a:xfrm>
            <a:off x="843937" y="1171407"/>
            <a:ext cx="10504125" cy="4366067"/>
          </a:xfrm>
          <a:prstGeom prst="rect">
            <a:avLst/>
          </a:prstGeom>
          <a:noFill/>
        </p:spPr>
        <p:txBody>
          <a:bodyPr wrap="square" lIns="0" tIns="0" rIns="0" bIns="0" rtlCol="0">
            <a:spAutoFit/>
          </a:bodyPr>
          <a:lstStyle>
            <a:defPPr>
              <a:defRPr lang="zh-CN"/>
            </a:defPPr>
            <a:lvl1pPr algn="just">
              <a:lnSpc>
                <a:spcPct val="130000"/>
              </a:lnSpc>
              <a:defRPr sz="1400" spc="300">
                <a:solidFill>
                  <a:schemeClr val="tx1">
                    <a:lumMod val="85000"/>
                    <a:lumOff val="15000"/>
                  </a:schemeClr>
                </a:solidFill>
              </a:defRPr>
            </a:lvl1pPr>
          </a:lstStyle>
          <a:p>
            <a:pPr marL="742950" lvl="1" indent="-285750">
              <a:lnSpc>
                <a:spcPct val="150000"/>
              </a:lnSpc>
              <a:buFont typeface="Wingdings" panose="05000000000000000000" charset="0"/>
              <a:buChar char="l"/>
            </a:pPr>
            <a:r>
              <a:rPr lang="zh-CN" altLang="en-US" sz="2400" b="1" dirty="0">
                <a:cs typeface="微软雅黑" panose="020B0503020204020204" charset="-122"/>
              </a:rPr>
              <a:t>模板消融（</a:t>
            </a:r>
            <a:r>
              <a:rPr lang="en-US" altLang="zh-CN" sz="2400" b="1" dirty="0">
                <a:cs typeface="微软雅黑" panose="020B0503020204020204" charset="-122"/>
              </a:rPr>
              <a:t>Table 6</a:t>
            </a:r>
            <a:r>
              <a:rPr lang="zh-CN" altLang="en-US" sz="2400" b="1" dirty="0">
                <a:cs typeface="微软雅黑" panose="020B0503020204020204" charset="-122"/>
              </a:rPr>
              <a:t>）</a:t>
            </a:r>
            <a:r>
              <a:rPr lang="zh-CN" altLang="en-US" sz="2400" dirty="0">
                <a:cs typeface="微软雅黑" panose="020B0503020204020204" charset="-122"/>
              </a:rPr>
              <a:t>：去掉结构模板（</a:t>
            </a:r>
            <a:r>
              <a:rPr lang="en-US" altLang="zh-CN" sz="2400" dirty="0">
                <a:cs typeface="微软雅黑" panose="020B0503020204020204" charset="-122"/>
              </a:rPr>
              <a:t>NONE</a:t>
            </a:r>
            <a:r>
              <a:rPr lang="zh-CN" altLang="en-US" sz="2400" dirty="0">
                <a:cs typeface="微软雅黑" panose="020B0503020204020204" charset="-122"/>
              </a:rPr>
              <a:t>）会</a:t>
            </a:r>
            <a:r>
              <a:rPr lang="zh-CN" altLang="en-US" sz="2400" b="1" dirty="0">
                <a:solidFill>
                  <a:srgbClr val="00B0F0"/>
                </a:solidFill>
                <a:cs typeface="微软雅黑" panose="020B0503020204020204" charset="-122"/>
              </a:rPr>
              <a:t>显著退化</a:t>
            </a:r>
            <a:r>
              <a:rPr lang="zh-CN" altLang="en-US" sz="2400" dirty="0">
                <a:cs typeface="微软雅黑" panose="020B0503020204020204" charset="-122"/>
              </a:rPr>
              <a:t>；两种模板 </a:t>
            </a:r>
            <a:r>
              <a:rPr lang="en-US" altLang="zh-CN" sz="2400" b="1" dirty="0">
                <a:solidFill>
                  <a:srgbClr val="00B0F0"/>
                </a:solidFill>
                <a:cs typeface="微软雅黑" panose="020B0503020204020204" charset="-122"/>
              </a:rPr>
              <a:t>ND/HO</a:t>
            </a:r>
            <a:r>
              <a:rPr lang="zh-CN" altLang="en-US" sz="2400" dirty="0">
                <a:solidFill>
                  <a:srgbClr val="00B0F0"/>
                </a:solidFill>
                <a:cs typeface="微软雅黑" panose="020B0503020204020204" charset="-122"/>
              </a:rPr>
              <a:t> </a:t>
            </a:r>
            <a:r>
              <a:rPr lang="zh-CN" altLang="en-US" sz="2400" dirty="0">
                <a:cs typeface="微软雅黑" panose="020B0503020204020204" charset="-122"/>
              </a:rPr>
              <a:t>均带来提升，</a:t>
            </a:r>
            <a:r>
              <a:rPr lang="zh-CN" altLang="en-US" sz="2400" b="1" dirty="0">
                <a:solidFill>
                  <a:srgbClr val="00B0F0"/>
                </a:solidFill>
                <a:cs typeface="微软雅黑" panose="020B0503020204020204" charset="-122"/>
              </a:rPr>
              <a:t>链路预测</a:t>
            </a:r>
            <a:r>
              <a:rPr lang="zh-CN" altLang="en-US" sz="2400" dirty="0">
                <a:cs typeface="微软雅黑" panose="020B0503020204020204" charset="-122"/>
              </a:rPr>
              <a:t>对结构信息尤为</a:t>
            </a:r>
            <a:r>
              <a:rPr lang="zh-CN" altLang="en-US" sz="2400" b="1" dirty="0">
                <a:solidFill>
                  <a:srgbClr val="00B0F0"/>
                </a:solidFill>
                <a:cs typeface="微软雅黑" panose="020B0503020204020204" charset="-122"/>
              </a:rPr>
              <a:t>敏感</a:t>
            </a:r>
            <a:r>
              <a:rPr lang="zh-CN" altLang="en-US" sz="2400" dirty="0">
                <a:cs typeface="微软雅黑" panose="020B0503020204020204" charset="-122"/>
              </a:rPr>
              <a:t>。</a:t>
            </a:r>
            <a:endParaRPr lang="en-US" altLang="zh-CN" sz="2400" b="1"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zh-CN" altLang="en-US" sz="2400" dirty="0">
                <a:cs typeface="微软雅黑" panose="020B0503020204020204" charset="-122"/>
              </a:rPr>
              <a:t>为什么有效：</a:t>
            </a:r>
            <a:br>
              <a:rPr lang="en-US" altLang="zh-CN" sz="2400" dirty="0">
                <a:cs typeface="微软雅黑" panose="020B0503020204020204" charset="-122"/>
              </a:rPr>
            </a:br>
            <a:r>
              <a:rPr lang="zh-CN" altLang="en-US" sz="2400" dirty="0">
                <a:cs typeface="微软雅黑" panose="020B0503020204020204" charset="-122"/>
              </a:rPr>
              <a:t>使用</a:t>
            </a:r>
            <a:r>
              <a:rPr lang="zh-CN" altLang="en-US" sz="2400" b="1" dirty="0">
                <a:solidFill>
                  <a:srgbClr val="00B0F0"/>
                </a:solidFill>
                <a:cs typeface="微软雅黑" panose="020B0503020204020204" charset="-122"/>
              </a:rPr>
              <a:t>单一 </a:t>
            </a:r>
            <a:r>
              <a:rPr lang="en-US" altLang="zh-CN" sz="2400" b="1" dirty="0">
                <a:solidFill>
                  <a:srgbClr val="00B0F0"/>
                </a:solidFill>
                <a:cs typeface="微软雅黑" panose="020B0503020204020204" charset="-122"/>
              </a:rPr>
              <a:t>projector </a:t>
            </a:r>
            <a:r>
              <a:rPr lang="zh-CN" altLang="en-US" sz="2400" dirty="0">
                <a:cs typeface="微软雅黑" panose="020B0503020204020204" charset="-122"/>
              </a:rPr>
              <a:t>将图嵌入对齐到 </a:t>
            </a:r>
            <a:r>
              <a:rPr lang="en-US" altLang="zh-CN" sz="2400" b="1" dirty="0">
                <a:solidFill>
                  <a:srgbClr val="00B0F0"/>
                </a:solidFill>
                <a:cs typeface="微软雅黑" panose="020B0503020204020204" charset="-122"/>
              </a:rPr>
              <a:t>LLM token </a:t>
            </a:r>
            <a:r>
              <a:rPr lang="zh-CN" altLang="en-US" sz="2400" b="1" dirty="0">
                <a:solidFill>
                  <a:srgbClr val="00B0F0"/>
                </a:solidFill>
                <a:cs typeface="微软雅黑" panose="020B0503020204020204" charset="-122"/>
              </a:rPr>
              <a:t>空间</a:t>
            </a:r>
            <a:r>
              <a:rPr lang="zh-CN" altLang="en-US" sz="2400" dirty="0">
                <a:cs typeface="微软雅黑" panose="020B0503020204020204" charset="-122"/>
              </a:rPr>
              <a:t>，统一解决多任务；</a:t>
            </a:r>
            <a:br>
              <a:rPr lang="en-US" altLang="zh-CN" sz="2400" dirty="0">
                <a:cs typeface="微软雅黑" panose="020B0503020204020204" charset="-122"/>
              </a:rPr>
            </a:br>
            <a:r>
              <a:rPr lang="zh-CN" altLang="en-US" sz="2400" b="1" dirty="0">
                <a:solidFill>
                  <a:srgbClr val="00B0F0"/>
                </a:solidFill>
                <a:cs typeface="微软雅黑" panose="020B0503020204020204" charset="-122"/>
              </a:rPr>
              <a:t>文本编码器可替换</a:t>
            </a:r>
            <a:r>
              <a:rPr lang="zh-CN" altLang="en-US" sz="2400" dirty="0">
                <a:cs typeface="微软雅黑" panose="020B0503020204020204" charset="-122"/>
              </a:rPr>
              <a:t>（</a:t>
            </a:r>
            <a:r>
              <a:rPr lang="en-US" altLang="zh-CN" sz="2400" dirty="0">
                <a:cs typeface="微软雅黑" panose="020B0503020204020204" charset="-122"/>
              </a:rPr>
              <a:t>SBERT</a:t>
            </a:r>
            <a:r>
              <a:rPr lang="zh-CN" altLang="en-US" sz="2400" dirty="0">
                <a:cs typeface="微软雅黑" panose="020B0503020204020204" charset="-122"/>
              </a:rPr>
              <a:t>、</a:t>
            </a:r>
            <a:r>
              <a:rPr lang="en-US" altLang="zh-CN" sz="2400" dirty="0" err="1">
                <a:cs typeface="微软雅黑" panose="020B0503020204020204" charset="-122"/>
              </a:rPr>
              <a:t>RoBERTa</a:t>
            </a:r>
            <a:r>
              <a:rPr lang="en-US" altLang="zh-CN" sz="2400" dirty="0">
                <a:cs typeface="微软雅黑" panose="020B0503020204020204" charset="-122"/>
              </a:rPr>
              <a:t> </a:t>
            </a:r>
            <a:r>
              <a:rPr lang="zh-CN" altLang="en-US" sz="2400" dirty="0">
                <a:cs typeface="微软雅黑" panose="020B0503020204020204" charset="-122"/>
              </a:rPr>
              <a:t>等），</a:t>
            </a:r>
            <a:r>
              <a:rPr lang="zh-CN" altLang="en-US" sz="2400" b="1" dirty="0">
                <a:solidFill>
                  <a:srgbClr val="00B0F0"/>
                </a:solidFill>
                <a:cs typeface="微软雅黑" panose="020B0503020204020204" charset="-122"/>
              </a:rPr>
              <a:t>基座 </a:t>
            </a:r>
            <a:r>
              <a:rPr lang="en-US" altLang="zh-CN" sz="2400" b="1" dirty="0">
                <a:solidFill>
                  <a:srgbClr val="00B0F0"/>
                </a:solidFill>
                <a:cs typeface="微软雅黑" panose="020B0503020204020204" charset="-122"/>
              </a:rPr>
              <a:t>LLM </a:t>
            </a:r>
            <a:r>
              <a:rPr lang="zh-CN" altLang="en-US" sz="2400" b="1" dirty="0">
                <a:solidFill>
                  <a:srgbClr val="00B0F0"/>
                </a:solidFill>
                <a:cs typeface="微软雅黑" panose="020B0503020204020204" charset="-122"/>
              </a:rPr>
              <a:t>可替换</a:t>
            </a:r>
            <a:r>
              <a:rPr lang="zh-CN" altLang="en-US" sz="2400" dirty="0">
                <a:cs typeface="微软雅黑" panose="020B0503020204020204" charset="-122"/>
              </a:rPr>
              <a:t>（</a:t>
            </a:r>
            <a:r>
              <a:rPr lang="en-US" altLang="zh-CN" sz="2400" dirty="0">
                <a:cs typeface="微软雅黑" panose="020B0503020204020204" charset="-122"/>
              </a:rPr>
              <a:t>Vicuna-7B</a:t>
            </a:r>
            <a:r>
              <a:rPr lang="zh-CN" altLang="en-US" sz="2400" dirty="0">
                <a:cs typeface="微软雅黑" panose="020B0503020204020204" charset="-122"/>
              </a:rPr>
              <a:t>、</a:t>
            </a:r>
            <a:r>
              <a:rPr lang="en-US" altLang="zh-CN" sz="2400" dirty="0">
                <a:cs typeface="微软雅黑" panose="020B0503020204020204" charset="-122"/>
              </a:rPr>
              <a:t>LLaMA2-7B</a:t>
            </a:r>
            <a:r>
              <a:rPr lang="zh-CN" altLang="en-US" sz="2400" dirty="0">
                <a:cs typeface="微软雅黑" panose="020B0503020204020204" charset="-122"/>
              </a:rPr>
              <a:t>、</a:t>
            </a:r>
            <a:r>
              <a:rPr lang="en-US" altLang="zh-CN" sz="2400" dirty="0">
                <a:cs typeface="微软雅黑" panose="020B0503020204020204" charset="-122"/>
              </a:rPr>
              <a:t>OPT-2.7B</a:t>
            </a:r>
            <a:r>
              <a:rPr lang="zh-CN" altLang="en-US" sz="2400" dirty="0">
                <a:cs typeface="微软雅黑" panose="020B0503020204020204" charset="-122"/>
              </a:rPr>
              <a:t>），表现仍稳健。</a:t>
            </a:r>
            <a:endParaRPr lang="en-US" altLang="zh-CN" sz="2400" b="1" dirty="0">
              <a:ea typeface="+mn-lt"/>
              <a:cs typeface="微软雅黑" panose="020B0503020204020204" charset="-122"/>
              <a:sym typeface="+mn-ea"/>
            </a:endParaRPr>
          </a:p>
          <a:p>
            <a:pPr marL="742950" lvl="1" indent="-285750">
              <a:lnSpc>
                <a:spcPct val="150000"/>
              </a:lnSpc>
              <a:buFont typeface="Wingdings" panose="05000000000000000000" charset="0"/>
              <a:buChar char="l"/>
            </a:pPr>
            <a:r>
              <a:rPr lang="en-US" altLang="zh-CN" sz="2400" b="1" dirty="0">
                <a:ea typeface="+mn-lt"/>
                <a:cs typeface="微软雅黑" panose="020B0503020204020204" charset="-122"/>
                <a:sym typeface="+mn-ea"/>
              </a:rPr>
              <a:t>Takeaways</a:t>
            </a:r>
            <a:r>
              <a:rPr lang="zh-CN" altLang="en-US" sz="2400" b="1" dirty="0">
                <a:ea typeface="+mn-lt"/>
                <a:cs typeface="微软雅黑" panose="020B0503020204020204" charset="-122"/>
                <a:sym typeface="+mn-ea"/>
              </a:rPr>
              <a:t>：</a:t>
            </a:r>
            <a:r>
              <a:rPr lang="en-US" altLang="zh-CN" sz="2400" dirty="0">
                <a:ea typeface="+mn-lt"/>
                <a:cs typeface="微软雅黑" panose="020B0503020204020204" charset="-122"/>
                <a:sym typeface="+mn-ea"/>
              </a:rPr>
              <a:t>ND </a:t>
            </a:r>
            <a:r>
              <a:rPr lang="zh-CN" altLang="en-US" sz="2400" dirty="0">
                <a:ea typeface="+mn-lt"/>
                <a:cs typeface="微软雅黑" panose="020B0503020204020204" charset="-122"/>
                <a:sym typeface="+mn-ea"/>
              </a:rPr>
              <a:t>擅长细粒度邻域细节，</a:t>
            </a:r>
            <a:r>
              <a:rPr lang="en-US" altLang="zh-CN" sz="2400" dirty="0">
                <a:ea typeface="+mn-lt"/>
                <a:cs typeface="微软雅黑" panose="020B0503020204020204" charset="-122"/>
                <a:sym typeface="+mn-ea"/>
              </a:rPr>
              <a:t>HO </a:t>
            </a:r>
            <a:r>
              <a:rPr lang="zh-CN" altLang="en-US" sz="2400" dirty="0">
                <a:ea typeface="+mn-lt"/>
                <a:cs typeface="微软雅黑" panose="020B0503020204020204" charset="-122"/>
                <a:sym typeface="+mn-ea"/>
              </a:rPr>
              <a:t>擅长大感受野概览，两者在不同数据</a:t>
            </a:r>
            <a:r>
              <a:rPr lang="en-US" altLang="zh-CN" sz="2400" dirty="0">
                <a:ea typeface="+mn-lt"/>
                <a:cs typeface="微软雅黑" panose="020B0503020204020204" charset="-122"/>
                <a:sym typeface="+mn-ea"/>
              </a:rPr>
              <a:t>/</a:t>
            </a:r>
            <a:r>
              <a:rPr lang="zh-CN" altLang="en-US" sz="2400" dirty="0">
                <a:ea typeface="+mn-lt"/>
                <a:cs typeface="微软雅黑" panose="020B0503020204020204" charset="-122"/>
                <a:sym typeface="+mn-ea"/>
              </a:rPr>
              <a:t>任务中优势互补。</a:t>
            </a:r>
            <a:endParaRPr lang="en-US" altLang="zh-CN" sz="2400" dirty="0">
              <a:ea typeface="+mn-lt"/>
              <a:cs typeface="微软雅黑" panose="020B0503020204020204" charset="-122"/>
              <a:sym typeface="+mn-ea"/>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867724" y="3429199"/>
            <a:ext cx="10457180" cy="2132330"/>
            <a:chOff x="5181690" y="2820871"/>
            <a:chExt cx="7366332" cy="150207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4</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41" y="2888415"/>
              <a:ext cx="6559381" cy="1434529"/>
            </a:xfrm>
            <a:prstGeom prst="rect">
              <a:avLst/>
            </a:prstGeom>
            <a:noFill/>
          </p:spPr>
          <p:txBody>
            <a:bodyPr wrap="square" lIns="0" tIns="0" rIns="0" bIns="0" rtlCol="0">
              <a:spAutoFit/>
            </a:bodyPr>
            <a:lstStyle/>
            <a:p>
              <a:pPr indent="0" fontAlgn="auto">
                <a:spcBef>
                  <a:spcPts val="500"/>
                </a:spcBef>
              </a:pPr>
              <a:r>
                <a:rPr lang="zh-CN" altLang="en-US" sz="3600" b="1" spc="300" dirty="0" smtClean="0">
                  <a:latin typeface="+mj-ea"/>
                  <a:ea typeface="+mj-ea"/>
                  <a:cs typeface="微软雅黑" panose="020B0503020204020204" charset="-122"/>
                  <a:sym typeface="+mn-ea"/>
                </a:rPr>
                <a:t>使用</a:t>
              </a:r>
              <a:r>
                <a:rPr lang="zh-CN" altLang="en-US" sz="3600" b="1" spc="300" dirty="0" smtClean="0">
                  <a:solidFill>
                    <a:srgbClr val="547CCA"/>
                  </a:solidFill>
                  <a:latin typeface="+mj-ea"/>
                  <a:ea typeface="+mj-ea"/>
                  <a:cs typeface="微软雅黑" panose="020B0503020204020204" charset="-122"/>
                  <a:sym typeface="+mn-ea"/>
                </a:rPr>
                <a:t>大语言模型</a:t>
              </a:r>
              <a:r>
                <a:rPr lang="zh-CN" altLang="en-US" sz="3600" b="1" spc="300" dirty="0" smtClean="0">
                  <a:latin typeface="+mj-ea"/>
                  <a:ea typeface="+mj-ea"/>
                  <a:cs typeface="微软雅黑" panose="020B0503020204020204" charset="-122"/>
                  <a:sym typeface="+mn-ea"/>
                </a:rPr>
                <a:t>在文本属性</a:t>
              </a:r>
              <a:r>
                <a:rPr lang="zh-CN" altLang="en-US" sz="3600" b="1" spc="300" dirty="0" smtClean="0">
                  <a:solidFill>
                    <a:srgbClr val="547CCA"/>
                  </a:solidFill>
                  <a:latin typeface="+mj-ea"/>
                  <a:ea typeface="+mj-ea"/>
                  <a:cs typeface="微软雅黑" panose="020B0503020204020204" charset="-122"/>
                  <a:sym typeface="+mn-ea"/>
                </a:rPr>
                <a:t>图</a:t>
              </a:r>
              <a:r>
                <a:rPr lang="zh-CN" altLang="en-US" sz="3600" b="1" spc="300" dirty="0" smtClean="0">
                  <a:latin typeface="+mj-ea"/>
                  <a:ea typeface="+mj-ea"/>
                  <a:cs typeface="微软雅黑" panose="020B0503020204020204" charset="-122"/>
                  <a:sym typeface="+mn-ea"/>
                </a:rPr>
                <a:t>的小样本学习中进行节点生成</a:t>
              </a:r>
              <a:endParaRPr lang="zh-CN" altLang="en-US" sz="3600" b="1" spc="300" dirty="0">
                <a:solidFill>
                  <a:schemeClr val="accent3"/>
                </a:solidFill>
                <a:cs typeface="微软雅黑" panose="020B0503020204020204" charset="-122"/>
              </a:endParaRPr>
            </a:p>
            <a:p>
              <a:pPr indent="0" fontAlgn="auto">
                <a:spcBef>
                  <a:spcPts val="500"/>
                </a:spcBef>
              </a:pPr>
              <a:r>
                <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rPr>
                <a:t>Leveraging Large Language Models for Node Generation in Few-Shot Learning on Text-Attributed Graphs</a:t>
              </a:r>
              <a:endPar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endParaRPr>
            </a:p>
            <a:p>
              <a:pPr indent="0" fontAlgn="auto">
                <a:spcBef>
                  <a:spcPts val="500"/>
                </a:spcBef>
              </a:pP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(From</a:t>
              </a:r>
              <a:r>
                <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rPr>
                <a:t>：</a:t>
              </a: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2025AAAI)</a:t>
              </a:r>
              <a:endPar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6" name="文本框 5"/>
          <p:cNvSpPr txBox="1"/>
          <p:nvPr/>
        </p:nvSpPr>
        <p:spPr>
          <a:xfrm>
            <a:off x="8333740" y="5749290"/>
            <a:ext cx="261302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汇报人：张润展</a:t>
            </a:r>
            <a:r>
              <a:rPr lang="en-US" altLang="zh-CN" b="1">
                <a:latin typeface="微软雅黑" panose="020B0503020204020204" charset="-122"/>
                <a:ea typeface="微软雅黑" panose="020B0503020204020204" charset="-122"/>
                <a:cs typeface="微软雅黑" panose="020B0503020204020204" charset="-122"/>
              </a:rPr>
              <a:t> </a:t>
            </a:r>
            <a:r>
              <a:rPr lang="zh-CN" altLang="en-US" b="1">
                <a:latin typeface="微软雅黑" panose="020B0503020204020204" charset="-122"/>
                <a:ea typeface="微软雅黑" panose="020B0503020204020204" charset="-122"/>
                <a:cs typeface="微软雅黑" panose="020B0503020204020204" charset="-122"/>
              </a:rPr>
              <a:t>张雅薇</a:t>
            </a:r>
            <a:endParaRPr lang="zh-CN" altLang="en-US" b="1">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zh-CN" dirty="0"/>
              <a:t>背景与挑战</a:t>
            </a:r>
            <a:endParaRPr lang="zh-CN" altLang="zh-CN" dirty="0"/>
          </a:p>
        </p:txBody>
      </p:sp>
      <p:sp>
        <p:nvSpPr>
          <p:cNvPr id="14" name="文本框 13"/>
          <p:cNvSpPr txBox="1"/>
          <p:nvPr/>
        </p:nvSpPr>
        <p:spPr>
          <a:xfrm>
            <a:off x="660399" y="1439682"/>
            <a:ext cx="2853509" cy="619744"/>
          </a:xfrm>
          <a:prstGeom prst="roundRect">
            <a:avLst/>
          </a:prstGeom>
          <a:solidFill>
            <a:schemeClr val="accent1"/>
          </a:solidFill>
        </p:spPr>
        <p:txBody>
          <a:bodyPr wrap="square" lIns="0" tIns="0" rIns="0" bIns="0" rtlCol="0" anchor="ctr" anchorCtr="0">
            <a:no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800" b="1" i="0" u="none" strike="noStrike" kern="0" cap="none" spc="30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背景</a:t>
            </a:r>
            <a:endParaRPr kumimoji="0" lang="zh-CN" altLang="en-US" sz="2800" b="1" i="0" u="none" strike="noStrike" kern="0" cap="none" spc="300" normalizeH="0" baseline="0" noProof="0" dirty="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682561" y="3058155"/>
            <a:ext cx="2853509" cy="619744"/>
          </a:xfrm>
          <a:prstGeom prst="roundRect">
            <a:avLst/>
          </a:prstGeom>
          <a:solidFill>
            <a:schemeClr val="accent4"/>
          </a:solidFill>
        </p:spPr>
        <p:txBody>
          <a:bodyPr wrap="square" lIns="0" tIns="0" rIns="0" bIns="0" rtlCol="0" anchor="ctr" anchorCtr="0">
            <a:noAutofit/>
          </a:bodyPr>
          <a:lstStyle/>
          <a:p>
            <a:pPr lvl="0" algn="ctr">
              <a:lnSpc>
                <a:spcPct val="130000"/>
              </a:lnSpc>
              <a:defRPr/>
            </a:pPr>
            <a:r>
              <a:rPr lang="zh-CN" altLang="en-US" sz="2800" b="1" kern="0" spc="300" dirty="0">
                <a:solidFill>
                  <a:srgbClr val="FFFFFF"/>
                </a:solidFill>
                <a:latin typeface="微软雅黑" panose="020B0503020204020204" charset="-122"/>
                <a:cs typeface="微软雅黑" panose="020B0503020204020204" charset="-122"/>
              </a:rPr>
              <a:t>挑战</a:t>
            </a:r>
            <a:endParaRPr lang="zh-CN" altLang="en-US" sz="2800" b="1" kern="0" spc="300" dirty="0">
              <a:solidFill>
                <a:srgbClr val="FFFFFF"/>
              </a:solidFill>
              <a:latin typeface="微软雅黑" panose="020B0503020204020204" charset="-122"/>
              <a:cs typeface="微软雅黑" panose="020B0503020204020204" charset="-122"/>
            </a:endParaRPr>
          </a:p>
        </p:txBody>
      </p:sp>
      <p:sp>
        <p:nvSpPr>
          <p:cNvPr id="20" name="文本框 19"/>
          <p:cNvSpPr txBox="1"/>
          <p:nvPr/>
        </p:nvSpPr>
        <p:spPr>
          <a:xfrm>
            <a:off x="687832" y="2276339"/>
            <a:ext cx="3623425" cy="553998"/>
          </a:xfrm>
          <a:prstGeom prst="rect">
            <a:avLst/>
          </a:prstGeom>
          <a:noFill/>
        </p:spPr>
        <p:txBody>
          <a:bodyPr wrap="square" lIns="0" tIns="0" rIns="0" bIns="0" rtlCol="0">
            <a:spAutoFit/>
          </a:bodyPr>
          <a:lstStyle/>
          <a:p>
            <a:r>
              <a:rPr lang="zh-CN" altLang="zh-CN" dirty="0">
                <a:cs typeface="微软雅黑" panose="020B0503020204020204" charset="-122"/>
              </a:rPr>
              <a:t>文本属性图在</a:t>
            </a:r>
            <a:r>
              <a:rPr lang="en-US" altLang="zh-CN" dirty="0">
                <a:cs typeface="微软雅黑" panose="020B0503020204020204" charset="-122"/>
              </a:rPr>
              <a:t>Web</a:t>
            </a:r>
            <a:r>
              <a:rPr lang="zh-CN" altLang="zh-CN" dirty="0">
                <a:cs typeface="微软雅黑" panose="020B0503020204020204" charset="-122"/>
              </a:rPr>
              <a:t>领域有广泛应用，如产品网络、社交网络和引用网络。</a:t>
            </a:r>
            <a:endParaRPr lang="zh-CN" altLang="zh-CN" sz="2000" dirty="0">
              <a:effectLst/>
              <a:cs typeface="微软雅黑" panose="020B0503020204020204" charset="-122"/>
            </a:endParaRPr>
          </a:p>
        </p:txBody>
      </p:sp>
      <p:sp>
        <p:nvSpPr>
          <p:cNvPr id="21" name="文本框 20"/>
          <p:cNvSpPr txBox="1"/>
          <p:nvPr/>
        </p:nvSpPr>
        <p:spPr>
          <a:xfrm>
            <a:off x="737709" y="3879530"/>
            <a:ext cx="10858500" cy="1561453"/>
          </a:xfrm>
          <a:prstGeom prst="rect">
            <a:avLst/>
          </a:prstGeom>
          <a:noFill/>
        </p:spPr>
        <p:txBody>
          <a:bodyPr wrap="square" lIns="0" tIns="0" rIns="0" bIns="0" rtlCol="0">
            <a:spAutoFit/>
          </a:bodyPr>
          <a:lstStyle/>
          <a:p>
            <a:pPr marL="342900" indent="-342900" algn="just">
              <a:lnSpc>
                <a:spcPct val="130000"/>
              </a:lnSpc>
              <a:buFont typeface="微软雅黑" panose="020B0503020204020204" charset="-122"/>
              <a:buChar char="•"/>
            </a:pPr>
            <a:r>
              <a:rPr lang="zh-CN" altLang="en-US" sz="2000" spc="300" dirty="0">
                <a:solidFill>
                  <a:srgbClr val="000000">
                    <a:lumMod val="85000"/>
                    <a:lumOff val="15000"/>
                  </a:srgbClr>
                </a:solidFill>
                <a:latin typeface="微软雅黑" panose="020B0503020204020204" charset="-122"/>
                <a:cs typeface="微软雅黑" panose="020B0503020204020204" charset="-122"/>
              </a:rPr>
              <a:t>数据标注成本高：获取和标注大规模数据集既耗时又昂贵。</a:t>
            </a:r>
            <a:endParaRPr lang="zh-CN" altLang="en-US" sz="2000" spc="300" dirty="0">
              <a:solidFill>
                <a:srgbClr val="000000">
                  <a:lumMod val="85000"/>
                  <a:lumOff val="15000"/>
                </a:srgbClr>
              </a:solidFill>
              <a:latin typeface="微软雅黑" panose="020B0503020204020204" charset="-122"/>
              <a:cs typeface="微软雅黑" panose="020B0503020204020204" charset="-122"/>
            </a:endParaRPr>
          </a:p>
          <a:p>
            <a:pPr marL="342900" indent="-342900" algn="just">
              <a:lnSpc>
                <a:spcPct val="130000"/>
              </a:lnSpc>
              <a:buFont typeface="微软雅黑" panose="020B0503020204020204" charset="-122"/>
              <a:buChar char="•"/>
            </a:pPr>
            <a:r>
              <a:rPr lang="zh-CN" altLang="en-US" sz="2000" spc="300" dirty="0">
                <a:solidFill>
                  <a:srgbClr val="000000">
                    <a:lumMod val="85000"/>
                    <a:lumOff val="15000"/>
                  </a:srgbClr>
                </a:solidFill>
                <a:latin typeface="微软雅黑" panose="020B0503020204020204" charset="-122"/>
                <a:cs typeface="微软雅黑" panose="020B0503020204020204" charset="-122"/>
              </a:rPr>
              <a:t>少样本学习：在图学习任务中，少样本学习是一个关键问题，尤其是在标签数据极其有限的情况下。</a:t>
            </a:r>
            <a:endParaRPr lang="zh-CN" altLang="en-US" sz="2000" spc="300" dirty="0">
              <a:solidFill>
                <a:srgbClr val="000000">
                  <a:lumMod val="85000"/>
                  <a:lumOff val="15000"/>
                </a:srgbClr>
              </a:solidFill>
              <a:latin typeface="微软雅黑" panose="020B0503020204020204" charset="-122"/>
              <a:cs typeface="微软雅黑" panose="020B0503020204020204" charset="-122"/>
            </a:endParaRPr>
          </a:p>
          <a:p>
            <a:pPr marL="342900" indent="-342900" algn="just">
              <a:lnSpc>
                <a:spcPct val="130000"/>
              </a:lnSpc>
              <a:buFont typeface="微软雅黑" panose="020B0503020204020204" charset="-122"/>
              <a:buChar char="•"/>
            </a:pPr>
            <a:r>
              <a:rPr lang="zh-CN" altLang="en-US" sz="2000" spc="300" dirty="0">
                <a:solidFill>
                  <a:srgbClr val="000000">
                    <a:lumMod val="85000"/>
                    <a:lumOff val="15000"/>
                  </a:srgbClr>
                </a:solidFill>
                <a:latin typeface="微软雅黑" panose="020B0503020204020204" charset="-122"/>
                <a:cs typeface="微软雅黑" panose="020B0503020204020204" charset="-122"/>
              </a:rPr>
              <a:t>现有方法局限性：现有方法在少样本场景下表现不佳，需要更有效的解决方案。</a:t>
            </a:r>
            <a:endParaRPr lang="zh-CN" altLang="en-US" sz="2000" spc="300" dirty="0">
              <a:solidFill>
                <a:srgbClr val="000000">
                  <a:lumMod val="85000"/>
                  <a:lumOff val="15000"/>
                </a:srgbClr>
              </a:solidFill>
              <a:latin typeface="微软雅黑" panose="020B0503020204020204" charset="-122"/>
              <a:cs typeface="微软雅黑" panose="020B0503020204020204" charset="-122"/>
            </a:endParaRPr>
          </a:p>
        </p:txBody>
      </p:sp>
      <p:sp>
        <p:nvSpPr>
          <p:cNvPr id="22" name="文本框 21"/>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marL="228600" marR="0" lvl="0" indent="-22860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1</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pic>
        <p:nvPicPr>
          <p:cNvPr id="2" name="图片 1"/>
          <p:cNvPicPr>
            <a:picLocks noChangeAspect="1"/>
          </p:cNvPicPr>
          <p:nvPr/>
        </p:nvPicPr>
        <p:blipFill>
          <a:blip r:embed="rId1"/>
          <a:stretch>
            <a:fillRect/>
          </a:stretch>
        </p:blipFill>
        <p:spPr>
          <a:xfrm>
            <a:off x="5009660" y="1378959"/>
            <a:ext cx="4876021" cy="1946060"/>
          </a:xfrm>
          <a:prstGeom prst="rect">
            <a:avLst/>
          </a:prstGeom>
        </p:spPr>
      </p:pic>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模型框架</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5" name="文本框 4"/>
          <p:cNvSpPr txBox="1"/>
          <p:nvPr/>
        </p:nvSpPr>
        <p:spPr>
          <a:xfrm>
            <a:off x="1139788" y="1866432"/>
            <a:ext cx="3807349" cy="722249"/>
          </a:xfrm>
          <a:prstGeom prst="rect">
            <a:avLst/>
          </a:prstGeom>
          <a:noFill/>
        </p:spPr>
        <p:txBody>
          <a:bodyPr wrap="square" lIns="0" tIns="0" rIns="0" bIns="0" rtlCol="0">
            <a:spAutoFit/>
          </a:bodyPr>
          <a:lstStyle/>
          <a:p>
            <a:pPr>
              <a:lnSpc>
                <a:spcPct val="130000"/>
              </a:lnSpc>
            </a:pPr>
            <a:r>
              <a:rPr lang="zh-CN" altLang="en-US" sz="4000" b="1" spc="300" dirty="0">
                <a:solidFill>
                  <a:schemeClr val="accent1"/>
                </a:solidFill>
                <a:latin typeface="微软雅黑" panose="020B0503020204020204" charset="-122"/>
                <a:ea typeface="微软雅黑" panose="020B0503020204020204" charset="-122"/>
                <a:cs typeface="微软雅黑" panose="020B0503020204020204" charset="-122"/>
              </a:rPr>
              <a:t>思路</a:t>
            </a:r>
            <a:endParaRPr lang="zh-CN" altLang="en-US" sz="4000" b="1" spc="3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1139788" y="2797274"/>
            <a:ext cx="3927929" cy="2125069"/>
          </a:xfrm>
          <a:prstGeom prst="rect">
            <a:avLst/>
          </a:prstGeom>
          <a:noFill/>
        </p:spPr>
        <p:txBody>
          <a:bodyPr wrap="square" lIns="0" tIns="0" rIns="0" bIns="0" rtlCol="0">
            <a:spAutoFit/>
          </a:bodyPr>
          <a:lstStyle/>
          <a:p>
            <a:pPr>
              <a:lnSpc>
                <a:spcPct val="130000"/>
              </a:lnSpc>
            </a:pPr>
            <a:r>
              <a:rPr lang="zh-CN" altLang="en-US" dirty="0">
                <a:cs typeface="微软雅黑" panose="020B0503020204020204" charset="-122"/>
              </a:rPr>
              <a:t>采用即插即用的方法，通过从标签中提取语义信息生成样本，并将这些样本整合到原始图中。从而在少样本场景下促进节点分类任务。这种方法特别适用于标签数据稀缺的情况，能够有效提高分类准确性。</a:t>
            </a:r>
            <a:endParaRPr lang="zh-CN" altLang="en-US" spc="300" dirty="0">
              <a:solidFill>
                <a:schemeClr val="tx1">
                  <a:lumMod val="85000"/>
                  <a:lumOff val="15000"/>
                </a:schemeClr>
              </a:solidFill>
              <a:cs typeface="微软雅黑" panose="020B0503020204020204" charset="-122"/>
            </a:endParaRPr>
          </a:p>
        </p:txBody>
      </p:sp>
      <p:cxnSp>
        <p:nvCxnSpPr>
          <p:cNvPr id="7" name="直接连接符 6"/>
          <p:cNvCxnSpPr/>
          <p:nvPr/>
        </p:nvCxnSpPr>
        <p:spPr>
          <a:xfrm>
            <a:off x="1121924" y="2661234"/>
            <a:ext cx="3708000"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1"/>
          <a:srcRect l="4258" t="6239" r="2636"/>
          <a:stretch>
            <a:fillRect/>
          </a:stretch>
        </p:blipFill>
        <p:spPr>
          <a:xfrm>
            <a:off x="5291448" y="1643865"/>
            <a:ext cx="6097713" cy="3842535"/>
          </a:xfrm>
          <a:prstGeom prst="rect">
            <a:avLst/>
          </a:prstGeom>
          <a:ln>
            <a:noFill/>
          </a:ln>
          <a:effectLst>
            <a:outerShdw blurRad="292100" dist="139700" dir="2700000" algn="tl" rotWithShape="0">
              <a:srgbClr val="333333">
                <a:alpha val="65000"/>
              </a:srgbClr>
            </a:outerShdw>
          </a:effectLst>
        </p:spPr>
      </p:pic>
      <p:sp>
        <p:nvSpPr>
          <p:cNvPr id="9" name="文本框 8"/>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marL="228600" marR="0" lvl="0" indent="-22860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2</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实现步骤</a:t>
            </a:r>
            <a:endParaRPr lang="zh-CN" altLang="en-US" dirty="0"/>
          </a:p>
        </p:txBody>
      </p:sp>
      <p:sp>
        <p:nvSpPr>
          <p:cNvPr id="8" name="文本占位符 7"/>
          <p:cNvSpPr txBox="1"/>
          <p:nvPr/>
        </p:nvSpPr>
        <p:spPr>
          <a:xfrm>
            <a:off x="881006"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利用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LLMs </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从标签中提取语义信息，生成属于这些类别的样本。</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1" name="文本占位符 13"/>
          <p:cNvSpPr txBox="1"/>
          <p:nvPr/>
        </p:nvSpPr>
        <p:spPr>
          <a:xfrm>
            <a:off x="3716181"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rgbClr val="0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使用句子嵌入模型</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如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Sentence-BERT)</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为生成的样本和原始数据集中的文本提取表示。</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6" name="文本占位符 14"/>
          <p:cNvSpPr txBox="1"/>
          <p:nvPr/>
        </p:nvSpPr>
        <p:spPr>
          <a:xfrm>
            <a:off x="6551355"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rgbClr val="0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训练一个边预测器，利用原始图结构作为监督信号，建立生成节点与原始节点之间的连接。</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17" name="文本占位符 8"/>
          <p:cNvSpPr txBox="1"/>
          <p:nvPr/>
        </p:nvSpPr>
        <p:spPr>
          <a:xfrm>
            <a:off x="881005" y="2514501"/>
            <a:ext cx="1924466" cy="418847"/>
          </a:xfrm>
          <a:prstGeom prst="rect">
            <a:avLst/>
          </a:prstGeom>
          <a:solidFill>
            <a:schemeClr val="accent1"/>
          </a:solidFill>
          <a:effectLst/>
        </p:spPr>
        <p:txBody>
          <a:bodyPr vert="horz" lIns="0" tIns="45720" rIns="0" bIns="45720" rtlCol="0" anchor="ctr">
            <a:noAutofit/>
          </a:bodyPr>
          <a:lstStyle>
            <a:lvl1pPr marL="0" indent="0" algn="ctr" defTabSz="914400" rtl="0" eaLnBrk="1" latinLnBrk="0" hangingPunct="1">
              <a:lnSpc>
                <a:spcPct val="125000"/>
              </a:lnSpc>
              <a:spcBef>
                <a:spcPts val="0"/>
              </a:spcBef>
              <a:buFont typeface="Arial" panose="020B0604020202020204" pitchFamily="34" charset="0"/>
              <a:buNone/>
              <a:defRPr sz="1800" b="1"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dirty="0">
                <a:solidFill>
                  <a:srgbClr val="FFFFFF"/>
                </a:solidFill>
                <a:latin typeface="微软雅黑" panose="020B0503020204020204" charset="-122"/>
                <a:cs typeface="微软雅黑" panose="020B0503020204020204" charset="-122"/>
                <a:sym typeface="+mn-lt"/>
              </a:rPr>
              <a:t>样本生成</a:t>
            </a:r>
            <a:endParaRPr lang="zh-CN" altLang="en-US" dirty="0">
              <a:solidFill>
                <a:srgbClr val="FFFFFF"/>
              </a:solidFill>
              <a:latin typeface="微软雅黑" panose="020B0503020204020204" charset="-122"/>
              <a:cs typeface="微软雅黑" panose="020B0503020204020204" charset="-122"/>
              <a:sym typeface="+mn-lt"/>
            </a:endParaRPr>
          </a:p>
        </p:txBody>
      </p:sp>
      <p:sp>
        <p:nvSpPr>
          <p:cNvPr id="18" name="文本占位符 11"/>
          <p:cNvSpPr txBox="1"/>
          <p:nvPr/>
        </p:nvSpPr>
        <p:spPr>
          <a:xfrm>
            <a:off x="3716179" y="2514501"/>
            <a:ext cx="1924466" cy="418847"/>
          </a:xfrm>
          <a:prstGeom prst="rect">
            <a:avLst/>
          </a:prstGeom>
          <a:solidFill>
            <a:schemeClr val="accent4"/>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a:lnSpc>
                <a:spcPct val="100000"/>
              </a:lnSpc>
            </a:pPr>
            <a:r>
              <a:rPr lang="zh-CN" altLang="en-US" dirty="0">
                <a:latin typeface="微软雅黑" panose="020B0503020204020204" charset="-122"/>
                <a:cs typeface="微软雅黑" panose="020B0503020204020204" charset="-122"/>
              </a:rPr>
              <a:t>节点表示初始化</a:t>
            </a:r>
            <a:endParaRPr lang="zh-CN" altLang="en-US" dirty="0">
              <a:latin typeface="微软雅黑" panose="020B0503020204020204" charset="-122"/>
              <a:cs typeface="微软雅黑" panose="020B0503020204020204" charset="-122"/>
              <a:sym typeface="+mn-lt"/>
            </a:endParaRPr>
          </a:p>
        </p:txBody>
      </p:sp>
      <p:sp>
        <p:nvSpPr>
          <p:cNvPr id="19" name="文本占位符 12"/>
          <p:cNvSpPr txBox="1"/>
          <p:nvPr/>
        </p:nvSpPr>
        <p:spPr>
          <a:xfrm>
            <a:off x="6551354" y="2514501"/>
            <a:ext cx="1924466" cy="418847"/>
          </a:xfrm>
          <a:prstGeom prst="rect">
            <a:avLst/>
          </a:prstGeom>
          <a:solidFill>
            <a:schemeClr val="accent1"/>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a:lnSpc>
                <a:spcPct val="100000"/>
              </a:lnSpc>
            </a:pPr>
            <a:r>
              <a:rPr lang="zh-CN" altLang="en-US" dirty="0">
                <a:latin typeface="微软雅黑" panose="020B0503020204020204" charset="-122"/>
                <a:cs typeface="微软雅黑" panose="020B0503020204020204" charset="-122"/>
              </a:rPr>
              <a:t>边预测器</a:t>
            </a:r>
            <a:endParaRPr lang="zh-CN" altLang="en-US" dirty="0">
              <a:latin typeface="微软雅黑" panose="020B0503020204020204" charset="-122"/>
              <a:cs typeface="微软雅黑" panose="020B0503020204020204" charset="-122"/>
              <a:sym typeface="+mn-lt"/>
            </a:endParaRPr>
          </a:p>
        </p:txBody>
      </p:sp>
      <p:sp>
        <p:nvSpPr>
          <p:cNvPr id="20" name="文本占位符 9"/>
          <p:cNvSpPr txBox="1"/>
          <p:nvPr/>
        </p:nvSpPr>
        <p:spPr>
          <a:xfrm>
            <a:off x="9386529" y="3112552"/>
            <a:ext cx="1924465" cy="2676103"/>
          </a:xfrm>
          <a:prstGeom prst="rect">
            <a:avLst/>
          </a:prstGeom>
          <a:noFill/>
          <a:effectLst/>
        </p:spPr>
        <p:txBody>
          <a:bodyPr vert="horz" lIns="91440" tIns="45720" rIns="91440" bIns="45720" rtlCol="0" anchor="t">
            <a:normAutofit/>
          </a:bodyPr>
          <a:lstStyle>
            <a:lvl1pPr marL="0" indent="0" algn="l" defTabSz="914400" rtl="0" eaLnBrk="1" latinLnBrk="0" hangingPunct="1">
              <a:lnSpc>
                <a:spcPct val="125000"/>
              </a:lnSpc>
              <a:spcBef>
                <a:spcPts val="0"/>
              </a:spcBef>
              <a:buFont typeface="Arial" panose="020B0604020202020204" pitchFamily="34" charset="0"/>
              <a:buNone/>
              <a:defRPr sz="1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25000"/>
              </a:lnSpc>
              <a:spcBef>
                <a:spcPts val="0"/>
              </a:spcBef>
              <a:spcAft>
                <a:spcPts val="0"/>
              </a:spcAft>
              <a:buClrTx/>
              <a:buSzTx/>
              <a:buFont typeface="微软雅黑" panose="020B0503020204020204" charset="-122"/>
              <a:buNone/>
              <a:defRPr/>
            </a:pP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将生成的节点和边整合到原始图中，使用任何 </a:t>
            </a:r>
            <a:r>
              <a:rPr kumimoji="0" lang="en-US" altLang="zh-CN"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GNN </a:t>
            </a:r>
            <a:r>
              <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rPr>
              <a:t>架构进行训练，完成节点分类任务。</a:t>
            </a:r>
            <a:endParaRPr kumimoji="0" lang="zh-CN" altLang="en-US" sz="1800" b="0" i="0" u="none" strike="noStrike" kern="1200" cap="none" spc="0" normalizeH="0" baseline="0" noProof="0" dirty="0">
              <a:ln>
                <a:noFill/>
              </a:ln>
              <a:solidFill>
                <a:srgbClr val="000000"/>
              </a:solidFill>
              <a:effectLst/>
              <a:uLnTx/>
              <a:uFillTx/>
              <a:latin typeface="微软雅黑" panose="020B0503020204020204" charset="-122"/>
              <a:ea typeface="微软雅黑" panose="020B0503020204020204" charset="-122"/>
              <a:cs typeface="微软雅黑" panose="020B0503020204020204" charset="-122"/>
              <a:sym typeface="+mn-lt"/>
            </a:endParaRPr>
          </a:p>
        </p:txBody>
      </p:sp>
      <p:sp>
        <p:nvSpPr>
          <p:cNvPr id="21" name="文本占位符 10"/>
          <p:cNvSpPr txBox="1"/>
          <p:nvPr/>
        </p:nvSpPr>
        <p:spPr>
          <a:xfrm>
            <a:off x="9386528" y="2514501"/>
            <a:ext cx="1924466" cy="418847"/>
          </a:xfrm>
          <a:prstGeom prst="rect">
            <a:avLst/>
          </a:prstGeom>
          <a:solidFill>
            <a:schemeClr val="accent4"/>
          </a:solidFill>
          <a:effectLst/>
        </p:spPr>
        <p:txBody>
          <a:bodyPr vert="horz" lIns="0" tIns="45720" rIns="0" bIns="45720" rtlCol="0" anchor="ctr">
            <a:noAutofit/>
          </a:bodyPr>
          <a:lstStyle>
            <a:defPPr>
              <a:defRPr lang="zh-CN"/>
            </a:defPPr>
            <a:lvl1pPr marL="0" marR="0" lvl="0" indent="0" algn="ctr" defTabSz="914400" eaLnBrk="1" fontAlgn="auto" latinLnBrk="0" hangingPunct="1">
              <a:lnSpc>
                <a:spcPct val="125000"/>
              </a:lnSpc>
              <a:spcBef>
                <a:spcPts val="0"/>
              </a:spcBef>
              <a:spcAft>
                <a:spcPts val="0"/>
              </a:spcAft>
              <a:buClrTx/>
              <a:buSzTx/>
              <a:buFont typeface="Arial" panose="020B0604020202020204" pitchFamily="34" charset="0"/>
              <a:buNone/>
              <a:defRPr kumimoji="0" sz="1800" b="1" i="0" u="none" strike="noStrike" cap="none" spc="0" normalizeH="0" baseline="0">
                <a:ln>
                  <a:noFill/>
                </a:ln>
                <a:solidFill>
                  <a:srgbClr val="FFFFFF"/>
                </a:solidFill>
                <a:effectLst/>
                <a:uLnTx/>
                <a:uFillTx/>
                <a:latin typeface="Arial" panose="020B0604020202020204"/>
                <a:ea typeface="微软雅黑" panose="020B0503020204020204" charset="-122"/>
              </a:defRPr>
            </a:lvl1pPr>
            <a:lvl2pPr marL="685800" indent="-228600" defTabSz="914400" eaLnBrk="1" latinLnBrk="0" hangingPunct="1">
              <a:lnSpc>
                <a:spcPct val="90000"/>
              </a:lnSpc>
              <a:spcBef>
                <a:spcPts val="500"/>
              </a:spcBef>
              <a:buFont typeface="Arial" panose="020B0604020202020204" pitchFamily="34" charset="0"/>
              <a:buChar char="•"/>
              <a:defRPr sz="2400">
                <a:latin typeface="+mn-lt"/>
                <a:ea typeface="+mn-ea"/>
              </a:defRPr>
            </a:lvl2pPr>
            <a:lvl3pPr marL="1143000" indent="-228600" defTabSz="914400" eaLnBrk="1" latinLnBrk="0" hangingPunct="1">
              <a:lnSpc>
                <a:spcPct val="90000"/>
              </a:lnSpc>
              <a:spcBef>
                <a:spcPts val="500"/>
              </a:spcBef>
              <a:buFont typeface="Arial" panose="020B0604020202020204" pitchFamily="34" charset="0"/>
              <a:buChar char="•"/>
              <a:defRPr sz="2000">
                <a:latin typeface="+mn-lt"/>
                <a:ea typeface="+mn-ea"/>
              </a:defRPr>
            </a:lvl3pPr>
            <a:lvl4pPr marL="1600200" indent="-228600" defTabSz="914400" eaLnBrk="1" latinLnBrk="0" hangingPunct="1">
              <a:lnSpc>
                <a:spcPct val="90000"/>
              </a:lnSpc>
              <a:spcBef>
                <a:spcPts val="500"/>
              </a:spcBef>
              <a:buFont typeface="Arial" panose="020B0604020202020204" pitchFamily="34" charset="0"/>
              <a:buChar char="•"/>
              <a:defRPr sz="1800">
                <a:latin typeface="+mn-lt"/>
                <a:ea typeface="+mn-ea"/>
              </a:defRPr>
            </a:lvl4pPr>
            <a:lvl5pPr marL="2057400" indent="-228600" defTabSz="914400" eaLnBrk="1" latinLnBrk="0" hangingPunct="1">
              <a:lnSpc>
                <a:spcPct val="90000"/>
              </a:lnSpc>
              <a:spcBef>
                <a:spcPts val="500"/>
              </a:spcBef>
              <a:buFont typeface="Arial" panose="020B0604020202020204" pitchFamily="34" charset="0"/>
              <a:buChar char="•"/>
              <a:defRPr sz="1800">
                <a:latin typeface="+mn-lt"/>
                <a:ea typeface="+mn-ea"/>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a:lnSpc>
                <a:spcPct val="100000"/>
              </a:lnSpc>
            </a:pPr>
            <a:r>
              <a:rPr lang="zh-CN" altLang="en-US" dirty="0">
                <a:latin typeface="微软雅黑" panose="020B0503020204020204" charset="-122"/>
                <a:cs typeface="微软雅黑" panose="020B0503020204020204" charset="-122"/>
              </a:rPr>
              <a:t>图神经网络训练</a:t>
            </a:r>
            <a:endParaRPr lang="zh-CN" altLang="en-US" dirty="0">
              <a:latin typeface="微软雅黑" panose="020B0503020204020204" charset="-122"/>
              <a:cs typeface="微软雅黑" panose="020B0503020204020204" charset="-122"/>
              <a:sym typeface="+mn-lt"/>
            </a:endParaRPr>
          </a:p>
        </p:txBody>
      </p:sp>
      <p:sp>
        <p:nvSpPr>
          <p:cNvPr id="22" name="zoom-tool_72585"/>
          <p:cNvSpPr>
            <a:spLocks noChangeAspect="1"/>
          </p:cNvSpPr>
          <p:nvPr/>
        </p:nvSpPr>
        <p:spPr bwMode="auto">
          <a:xfrm>
            <a:off x="1538395" y="1695254"/>
            <a:ext cx="609685" cy="588572"/>
          </a:xfrm>
          <a:custGeom>
            <a:avLst/>
            <a:gdLst>
              <a:gd name="T0" fmla="*/ 8270 w 8441"/>
              <a:gd name="T1" fmla="*/ 6791 h 8160"/>
              <a:gd name="T2" fmla="*/ 5734 w 8441"/>
              <a:gd name="T3" fmla="*/ 4255 h 8160"/>
              <a:gd name="T4" fmla="*/ 5225 w 8441"/>
              <a:gd name="T5" fmla="*/ 848 h 8160"/>
              <a:gd name="T6" fmla="*/ 3177 w 8441"/>
              <a:gd name="T7" fmla="*/ 0 h 8160"/>
              <a:gd name="T8" fmla="*/ 1130 w 8441"/>
              <a:gd name="T9" fmla="*/ 848 h 8160"/>
              <a:gd name="T10" fmla="*/ 1130 w 8441"/>
              <a:gd name="T11" fmla="*/ 4944 h 8160"/>
              <a:gd name="T12" fmla="*/ 3177 w 8441"/>
              <a:gd name="T13" fmla="*/ 5792 h 8160"/>
              <a:gd name="T14" fmla="*/ 4538 w 8441"/>
              <a:gd name="T15" fmla="*/ 5454 h 8160"/>
              <a:gd name="T16" fmla="*/ 7072 w 8441"/>
              <a:gd name="T17" fmla="*/ 7988 h 8160"/>
              <a:gd name="T18" fmla="*/ 7486 w 8441"/>
              <a:gd name="T19" fmla="*/ 8160 h 8160"/>
              <a:gd name="T20" fmla="*/ 7901 w 8441"/>
              <a:gd name="T21" fmla="*/ 7988 h 8160"/>
              <a:gd name="T22" fmla="*/ 8270 w 8441"/>
              <a:gd name="T23" fmla="*/ 7620 h 8160"/>
              <a:gd name="T24" fmla="*/ 8441 w 8441"/>
              <a:gd name="T25" fmla="*/ 7205 h 8160"/>
              <a:gd name="T26" fmla="*/ 8270 w 8441"/>
              <a:gd name="T27" fmla="*/ 6791 h 8160"/>
              <a:gd name="T28" fmla="*/ 1793 w 8441"/>
              <a:gd name="T29" fmla="*/ 4281 h 8160"/>
              <a:gd name="T30" fmla="*/ 1793 w 8441"/>
              <a:gd name="T31" fmla="*/ 1511 h 8160"/>
              <a:gd name="T32" fmla="*/ 3177 w 8441"/>
              <a:gd name="T33" fmla="*/ 938 h 8160"/>
              <a:gd name="T34" fmla="*/ 4562 w 8441"/>
              <a:gd name="T35" fmla="*/ 1511 h 8160"/>
              <a:gd name="T36" fmla="*/ 4562 w 8441"/>
              <a:gd name="T37" fmla="*/ 4281 h 8160"/>
              <a:gd name="T38" fmla="*/ 3177 w 8441"/>
              <a:gd name="T39" fmla="*/ 4854 h 8160"/>
              <a:gd name="T40" fmla="*/ 1793 w 8441"/>
              <a:gd name="T41" fmla="*/ 4281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441" h="8160">
                <a:moveTo>
                  <a:pt x="8270" y="6791"/>
                </a:moveTo>
                <a:lnTo>
                  <a:pt x="5734" y="4255"/>
                </a:lnTo>
                <a:cubicBezTo>
                  <a:pt x="6316" y="3161"/>
                  <a:pt x="6146" y="1769"/>
                  <a:pt x="5225" y="848"/>
                </a:cubicBezTo>
                <a:cubicBezTo>
                  <a:pt x="4678" y="301"/>
                  <a:pt x="3951" y="0"/>
                  <a:pt x="3177" y="0"/>
                </a:cubicBezTo>
                <a:cubicBezTo>
                  <a:pt x="2404" y="0"/>
                  <a:pt x="1676" y="301"/>
                  <a:pt x="1130" y="848"/>
                </a:cubicBezTo>
                <a:cubicBezTo>
                  <a:pt x="0" y="1977"/>
                  <a:pt x="0" y="3815"/>
                  <a:pt x="1130" y="4944"/>
                </a:cubicBezTo>
                <a:cubicBezTo>
                  <a:pt x="1677" y="5491"/>
                  <a:pt x="2404" y="5792"/>
                  <a:pt x="3177" y="5792"/>
                </a:cubicBezTo>
                <a:cubicBezTo>
                  <a:pt x="3660" y="5792"/>
                  <a:pt x="4124" y="5675"/>
                  <a:pt x="4538" y="5454"/>
                </a:cubicBezTo>
                <a:lnTo>
                  <a:pt x="7072" y="7988"/>
                </a:lnTo>
                <a:cubicBezTo>
                  <a:pt x="7183" y="8099"/>
                  <a:pt x="7330" y="8160"/>
                  <a:pt x="7486" y="8160"/>
                </a:cubicBezTo>
                <a:cubicBezTo>
                  <a:pt x="7643" y="8160"/>
                  <a:pt x="7790" y="8099"/>
                  <a:pt x="7901" y="7988"/>
                </a:cubicBezTo>
                <a:lnTo>
                  <a:pt x="8270" y="7620"/>
                </a:lnTo>
                <a:cubicBezTo>
                  <a:pt x="8380" y="7509"/>
                  <a:pt x="8441" y="7362"/>
                  <a:pt x="8441" y="7205"/>
                </a:cubicBezTo>
                <a:cubicBezTo>
                  <a:pt x="8441" y="7049"/>
                  <a:pt x="8380" y="6901"/>
                  <a:pt x="8270" y="6791"/>
                </a:cubicBezTo>
                <a:close/>
                <a:moveTo>
                  <a:pt x="1793" y="4281"/>
                </a:moveTo>
                <a:cubicBezTo>
                  <a:pt x="1029" y="3517"/>
                  <a:pt x="1029" y="2275"/>
                  <a:pt x="1793" y="1511"/>
                </a:cubicBezTo>
                <a:cubicBezTo>
                  <a:pt x="2163" y="1142"/>
                  <a:pt x="2654" y="938"/>
                  <a:pt x="3177" y="938"/>
                </a:cubicBezTo>
                <a:cubicBezTo>
                  <a:pt x="3700" y="938"/>
                  <a:pt x="4192" y="1142"/>
                  <a:pt x="4562" y="1511"/>
                </a:cubicBezTo>
                <a:cubicBezTo>
                  <a:pt x="5325" y="2275"/>
                  <a:pt x="5325" y="3517"/>
                  <a:pt x="4562" y="4281"/>
                </a:cubicBezTo>
                <a:cubicBezTo>
                  <a:pt x="4192" y="4650"/>
                  <a:pt x="3700" y="4854"/>
                  <a:pt x="3177" y="4854"/>
                </a:cubicBezTo>
                <a:cubicBezTo>
                  <a:pt x="2654" y="4854"/>
                  <a:pt x="2163" y="4650"/>
                  <a:pt x="1793" y="4281"/>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Light" panose="020B0502040204020203" pitchFamily="34" charset="-122"/>
              <a:cs typeface="微软雅黑" panose="020B0503020204020204" charset="-122"/>
              <a:sym typeface="+mn-lt"/>
            </a:endParaRPr>
          </a:p>
        </p:txBody>
      </p:sp>
      <p:sp>
        <p:nvSpPr>
          <p:cNvPr id="25" name="laptop-computer_329739"/>
          <p:cNvSpPr>
            <a:spLocks noChangeAspect="1"/>
          </p:cNvSpPr>
          <p:nvPr/>
        </p:nvSpPr>
        <p:spPr bwMode="auto">
          <a:xfrm>
            <a:off x="10043919" y="1694492"/>
            <a:ext cx="609685" cy="608766"/>
          </a:xfrm>
          <a:custGeom>
            <a:avLst/>
            <a:gdLst>
              <a:gd name="T0" fmla="*/ 800 w 6133"/>
              <a:gd name="T1" fmla="*/ 5333 h 6133"/>
              <a:gd name="T2" fmla="*/ 800 w 6133"/>
              <a:gd name="T3" fmla="*/ 4550 h 6133"/>
              <a:gd name="T4" fmla="*/ 2883 w 6133"/>
              <a:gd name="T5" fmla="*/ 2466 h 6133"/>
              <a:gd name="T6" fmla="*/ 3649 w 6133"/>
              <a:gd name="T7" fmla="*/ 3232 h 6133"/>
              <a:gd name="T8" fmla="*/ 5732 w 6133"/>
              <a:gd name="T9" fmla="*/ 1149 h 6133"/>
              <a:gd name="T10" fmla="*/ 5732 w 6133"/>
              <a:gd name="T11" fmla="*/ 1666 h 6133"/>
              <a:gd name="T12" fmla="*/ 6132 w 6133"/>
              <a:gd name="T13" fmla="*/ 1666 h 6133"/>
              <a:gd name="T14" fmla="*/ 6132 w 6133"/>
              <a:gd name="T15" fmla="*/ 466 h 6133"/>
              <a:gd name="T16" fmla="*/ 4932 w 6133"/>
              <a:gd name="T17" fmla="*/ 467 h 6133"/>
              <a:gd name="T18" fmla="*/ 4933 w 6133"/>
              <a:gd name="T19" fmla="*/ 867 h 6133"/>
              <a:gd name="T20" fmla="*/ 5449 w 6133"/>
              <a:gd name="T21" fmla="*/ 866 h 6133"/>
              <a:gd name="T22" fmla="*/ 3649 w 6133"/>
              <a:gd name="T23" fmla="*/ 2666 h 6133"/>
              <a:gd name="T24" fmla="*/ 2883 w 6133"/>
              <a:gd name="T25" fmla="*/ 1901 h 6133"/>
              <a:gd name="T26" fmla="*/ 800 w 6133"/>
              <a:gd name="T27" fmla="*/ 3984 h 6133"/>
              <a:gd name="T28" fmla="*/ 800 w 6133"/>
              <a:gd name="T29" fmla="*/ 0 h 6133"/>
              <a:gd name="T30" fmla="*/ 0 w 6133"/>
              <a:gd name="T31" fmla="*/ 0 h 6133"/>
              <a:gd name="T32" fmla="*/ 0 w 6133"/>
              <a:gd name="T33" fmla="*/ 400 h 6133"/>
              <a:gd name="T34" fmla="*/ 400 w 6133"/>
              <a:gd name="T35" fmla="*/ 400 h 6133"/>
              <a:gd name="T36" fmla="*/ 400 w 6133"/>
              <a:gd name="T37" fmla="*/ 1067 h 6133"/>
              <a:gd name="T38" fmla="*/ 0 w 6133"/>
              <a:gd name="T39" fmla="*/ 1067 h 6133"/>
              <a:gd name="T40" fmla="*/ 0 w 6133"/>
              <a:gd name="T41" fmla="*/ 1467 h 6133"/>
              <a:gd name="T42" fmla="*/ 400 w 6133"/>
              <a:gd name="T43" fmla="*/ 1467 h 6133"/>
              <a:gd name="T44" fmla="*/ 400 w 6133"/>
              <a:gd name="T45" fmla="*/ 2133 h 6133"/>
              <a:gd name="T46" fmla="*/ 0 w 6133"/>
              <a:gd name="T47" fmla="*/ 2133 h 6133"/>
              <a:gd name="T48" fmla="*/ 0 w 6133"/>
              <a:gd name="T49" fmla="*/ 2533 h 6133"/>
              <a:gd name="T50" fmla="*/ 400 w 6133"/>
              <a:gd name="T51" fmla="*/ 2533 h 6133"/>
              <a:gd name="T52" fmla="*/ 400 w 6133"/>
              <a:gd name="T53" fmla="*/ 3200 h 6133"/>
              <a:gd name="T54" fmla="*/ 0 w 6133"/>
              <a:gd name="T55" fmla="*/ 3200 h 6133"/>
              <a:gd name="T56" fmla="*/ 0 w 6133"/>
              <a:gd name="T57" fmla="*/ 3600 h 6133"/>
              <a:gd name="T58" fmla="*/ 400 w 6133"/>
              <a:gd name="T59" fmla="*/ 3600 h 6133"/>
              <a:gd name="T60" fmla="*/ 400 w 6133"/>
              <a:gd name="T61" fmla="*/ 4267 h 6133"/>
              <a:gd name="T62" fmla="*/ 0 w 6133"/>
              <a:gd name="T63" fmla="*/ 4267 h 6133"/>
              <a:gd name="T64" fmla="*/ 0 w 6133"/>
              <a:gd name="T65" fmla="*/ 4667 h 6133"/>
              <a:gd name="T66" fmla="*/ 400 w 6133"/>
              <a:gd name="T67" fmla="*/ 4667 h 6133"/>
              <a:gd name="T68" fmla="*/ 400 w 6133"/>
              <a:gd name="T69" fmla="*/ 5333 h 6133"/>
              <a:gd name="T70" fmla="*/ 0 w 6133"/>
              <a:gd name="T71" fmla="*/ 5333 h 6133"/>
              <a:gd name="T72" fmla="*/ 0 w 6133"/>
              <a:gd name="T73" fmla="*/ 5733 h 6133"/>
              <a:gd name="T74" fmla="*/ 400 w 6133"/>
              <a:gd name="T75" fmla="*/ 5733 h 6133"/>
              <a:gd name="T76" fmla="*/ 400 w 6133"/>
              <a:gd name="T77" fmla="*/ 6133 h 6133"/>
              <a:gd name="T78" fmla="*/ 800 w 6133"/>
              <a:gd name="T79" fmla="*/ 6133 h 6133"/>
              <a:gd name="T80" fmla="*/ 800 w 6133"/>
              <a:gd name="T81" fmla="*/ 5733 h 6133"/>
              <a:gd name="T82" fmla="*/ 1467 w 6133"/>
              <a:gd name="T83" fmla="*/ 5733 h 6133"/>
              <a:gd name="T84" fmla="*/ 1467 w 6133"/>
              <a:gd name="T85" fmla="*/ 6133 h 6133"/>
              <a:gd name="T86" fmla="*/ 1867 w 6133"/>
              <a:gd name="T87" fmla="*/ 6133 h 6133"/>
              <a:gd name="T88" fmla="*/ 1867 w 6133"/>
              <a:gd name="T89" fmla="*/ 5733 h 6133"/>
              <a:gd name="T90" fmla="*/ 2533 w 6133"/>
              <a:gd name="T91" fmla="*/ 5733 h 6133"/>
              <a:gd name="T92" fmla="*/ 2533 w 6133"/>
              <a:gd name="T93" fmla="*/ 6133 h 6133"/>
              <a:gd name="T94" fmla="*/ 2933 w 6133"/>
              <a:gd name="T95" fmla="*/ 6133 h 6133"/>
              <a:gd name="T96" fmla="*/ 2933 w 6133"/>
              <a:gd name="T97" fmla="*/ 5733 h 6133"/>
              <a:gd name="T98" fmla="*/ 3600 w 6133"/>
              <a:gd name="T99" fmla="*/ 5733 h 6133"/>
              <a:gd name="T100" fmla="*/ 3600 w 6133"/>
              <a:gd name="T101" fmla="*/ 6133 h 6133"/>
              <a:gd name="T102" fmla="*/ 4000 w 6133"/>
              <a:gd name="T103" fmla="*/ 6133 h 6133"/>
              <a:gd name="T104" fmla="*/ 4000 w 6133"/>
              <a:gd name="T105" fmla="*/ 5733 h 6133"/>
              <a:gd name="T106" fmla="*/ 4667 w 6133"/>
              <a:gd name="T107" fmla="*/ 5733 h 6133"/>
              <a:gd name="T108" fmla="*/ 4667 w 6133"/>
              <a:gd name="T109" fmla="*/ 6133 h 6133"/>
              <a:gd name="T110" fmla="*/ 5067 w 6133"/>
              <a:gd name="T111" fmla="*/ 6133 h 6133"/>
              <a:gd name="T112" fmla="*/ 5067 w 6133"/>
              <a:gd name="T113" fmla="*/ 5733 h 6133"/>
              <a:gd name="T114" fmla="*/ 5733 w 6133"/>
              <a:gd name="T115" fmla="*/ 5733 h 6133"/>
              <a:gd name="T116" fmla="*/ 5733 w 6133"/>
              <a:gd name="T117" fmla="*/ 6133 h 6133"/>
              <a:gd name="T118" fmla="*/ 6133 w 6133"/>
              <a:gd name="T119" fmla="*/ 6133 h 6133"/>
              <a:gd name="T120" fmla="*/ 6133 w 6133"/>
              <a:gd name="T121" fmla="*/ 5333 h 6133"/>
              <a:gd name="T122" fmla="*/ 800 w 6133"/>
              <a:gd name="T123" fmla="*/ 5333 h 6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133" h="6133">
                <a:moveTo>
                  <a:pt x="800" y="5333"/>
                </a:moveTo>
                <a:lnTo>
                  <a:pt x="800" y="4550"/>
                </a:lnTo>
                <a:lnTo>
                  <a:pt x="2883" y="2466"/>
                </a:lnTo>
                <a:lnTo>
                  <a:pt x="3649" y="3232"/>
                </a:lnTo>
                <a:lnTo>
                  <a:pt x="5732" y="1149"/>
                </a:lnTo>
                <a:lnTo>
                  <a:pt x="5732" y="1666"/>
                </a:lnTo>
                <a:lnTo>
                  <a:pt x="6132" y="1666"/>
                </a:lnTo>
                <a:lnTo>
                  <a:pt x="6132" y="466"/>
                </a:lnTo>
                <a:lnTo>
                  <a:pt x="4932" y="467"/>
                </a:lnTo>
                <a:lnTo>
                  <a:pt x="4933" y="867"/>
                </a:lnTo>
                <a:lnTo>
                  <a:pt x="5449" y="866"/>
                </a:lnTo>
                <a:lnTo>
                  <a:pt x="3649" y="2666"/>
                </a:lnTo>
                <a:lnTo>
                  <a:pt x="2883" y="1901"/>
                </a:lnTo>
                <a:lnTo>
                  <a:pt x="800" y="3984"/>
                </a:lnTo>
                <a:lnTo>
                  <a:pt x="800" y="0"/>
                </a:lnTo>
                <a:lnTo>
                  <a:pt x="0" y="0"/>
                </a:lnTo>
                <a:lnTo>
                  <a:pt x="0" y="400"/>
                </a:lnTo>
                <a:lnTo>
                  <a:pt x="400" y="400"/>
                </a:lnTo>
                <a:lnTo>
                  <a:pt x="400" y="1067"/>
                </a:lnTo>
                <a:lnTo>
                  <a:pt x="0" y="1067"/>
                </a:lnTo>
                <a:lnTo>
                  <a:pt x="0" y="1467"/>
                </a:lnTo>
                <a:lnTo>
                  <a:pt x="400" y="1467"/>
                </a:lnTo>
                <a:lnTo>
                  <a:pt x="400" y="2133"/>
                </a:lnTo>
                <a:lnTo>
                  <a:pt x="0" y="2133"/>
                </a:lnTo>
                <a:lnTo>
                  <a:pt x="0" y="2533"/>
                </a:lnTo>
                <a:lnTo>
                  <a:pt x="400" y="2533"/>
                </a:lnTo>
                <a:lnTo>
                  <a:pt x="400" y="3200"/>
                </a:lnTo>
                <a:lnTo>
                  <a:pt x="0" y="3200"/>
                </a:lnTo>
                <a:lnTo>
                  <a:pt x="0" y="3600"/>
                </a:lnTo>
                <a:lnTo>
                  <a:pt x="400" y="3600"/>
                </a:lnTo>
                <a:lnTo>
                  <a:pt x="400" y="4267"/>
                </a:lnTo>
                <a:lnTo>
                  <a:pt x="0" y="4267"/>
                </a:lnTo>
                <a:lnTo>
                  <a:pt x="0" y="4667"/>
                </a:lnTo>
                <a:lnTo>
                  <a:pt x="400" y="4667"/>
                </a:lnTo>
                <a:lnTo>
                  <a:pt x="400" y="5333"/>
                </a:lnTo>
                <a:lnTo>
                  <a:pt x="0" y="5333"/>
                </a:lnTo>
                <a:lnTo>
                  <a:pt x="0" y="5733"/>
                </a:lnTo>
                <a:lnTo>
                  <a:pt x="400" y="5733"/>
                </a:lnTo>
                <a:lnTo>
                  <a:pt x="400" y="6133"/>
                </a:lnTo>
                <a:lnTo>
                  <a:pt x="800" y="6133"/>
                </a:lnTo>
                <a:lnTo>
                  <a:pt x="800" y="5733"/>
                </a:lnTo>
                <a:lnTo>
                  <a:pt x="1467" y="5733"/>
                </a:lnTo>
                <a:lnTo>
                  <a:pt x="1467" y="6133"/>
                </a:lnTo>
                <a:lnTo>
                  <a:pt x="1867" y="6133"/>
                </a:lnTo>
                <a:lnTo>
                  <a:pt x="1867" y="5733"/>
                </a:lnTo>
                <a:lnTo>
                  <a:pt x="2533" y="5733"/>
                </a:lnTo>
                <a:lnTo>
                  <a:pt x="2533" y="6133"/>
                </a:lnTo>
                <a:lnTo>
                  <a:pt x="2933" y="6133"/>
                </a:lnTo>
                <a:lnTo>
                  <a:pt x="2933" y="5733"/>
                </a:lnTo>
                <a:lnTo>
                  <a:pt x="3600" y="5733"/>
                </a:lnTo>
                <a:lnTo>
                  <a:pt x="3600" y="6133"/>
                </a:lnTo>
                <a:lnTo>
                  <a:pt x="4000" y="6133"/>
                </a:lnTo>
                <a:lnTo>
                  <a:pt x="4000" y="5733"/>
                </a:lnTo>
                <a:lnTo>
                  <a:pt x="4667" y="5733"/>
                </a:lnTo>
                <a:lnTo>
                  <a:pt x="4667" y="6133"/>
                </a:lnTo>
                <a:lnTo>
                  <a:pt x="5067" y="6133"/>
                </a:lnTo>
                <a:lnTo>
                  <a:pt x="5067" y="5733"/>
                </a:lnTo>
                <a:lnTo>
                  <a:pt x="5733" y="5733"/>
                </a:lnTo>
                <a:lnTo>
                  <a:pt x="5733" y="6133"/>
                </a:lnTo>
                <a:lnTo>
                  <a:pt x="6133" y="6133"/>
                </a:lnTo>
                <a:lnTo>
                  <a:pt x="6133" y="5333"/>
                </a:lnTo>
                <a:lnTo>
                  <a:pt x="800" y="5333"/>
                </a:lnTo>
                <a:close/>
              </a:path>
            </a:pathLst>
          </a:custGeom>
          <a:solidFill>
            <a:schemeClr val="accent4"/>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000"/>
              </a:solidFill>
              <a:effectLst/>
              <a:uLnTx/>
              <a:uFillTx/>
              <a:latin typeface="微软雅黑" panose="020B0503020204020204" charset="-122"/>
              <a:ea typeface="微软雅黑 Light" panose="020B0502040204020203" pitchFamily="34" charset="-122"/>
              <a:cs typeface="微软雅黑" panose="020B0503020204020204" charset="-122"/>
              <a:sym typeface="+mn-lt"/>
            </a:endParaRPr>
          </a:p>
        </p:txBody>
      </p:sp>
      <p:sp>
        <p:nvSpPr>
          <p:cNvPr id="2" name="圆角矩形 1"/>
          <p:cNvSpPr/>
          <p:nvPr/>
        </p:nvSpPr>
        <p:spPr>
          <a:xfrm>
            <a:off x="695325"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7" name="圆角矩形 26"/>
          <p:cNvSpPr/>
          <p:nvPr/>
        </p:nvSpPr>
        <p:spPr>
          <a:xfrm>
            <a:off x="3530498"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8" name="圆角矩形 27"/>
          <p:cNvSpPr/>
          <p:nvPr/>
        </p:nvSpPr>
        <p:spPr>
          <a:xfrm>
            <a:off x="6365671"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9" name="圆角矩形 28"/>
          <p:cNvSpPr/>
          <p:nvPr/>
        </p:nvSpPr>
        <p:spPr>
          <a:xfrm>
            <a:off x="9192730" y="1216334"/>
            <a:ext cx="2295826" cy="4630761"/>
          </a:xfrm>
          <a:prstGeom prst="roundRect">
            <a:avLst>
              <a:gd name="adj" fmla="val 11782"/>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0" name="文本框 2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marL="228600" marR="0" lvl="0" indent="-22860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3</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3" name="atom_1734"/>
          <p:cNvSpPr>
            <a:spLocks noChangeAspect="1"/>
          </p:cNvSpPr>
          <p:nvPr/>
        </p:nvSpPr>
        <p:spPr bwMode="auto">
          <a:xfrm>
            <a:off x="4315736" y="1672871"/>
            <a:ext cx="609685" cy="608450"/>
          </a:xfrm>
          <a:custGeom>
            <a:avLst/>
            <a:gdLst>
              <a:gd name="connsiteX0" fmla="*/ 224149 w 510715"/>
              <a:gd name="connsiteY0" fmla="*/ 365536 h 509681"/>
              <a:gd name="connsiteX1" fmla="*/ 256434 w 510715"/>
              <a:gd name="connsiteY1" fmla="*/ 365536 h 509681"/>
              <a:gd name="connsiteX2" fmla="*/ 286566 w 510715"/>
              <a:gd name="connsiteY2" fmla="*/ 365536 h 509681"/>
              <a:gd name="connsiteX3" fmla="*/ 256434 w 510715"/>
              <a:gd name="connsiteY3" fmla="*/ 391399 h 509681"/>
              <a:gd name="connsiteX4" fmla="*/ 224149 w 510715"/>
              <a:gd name="connsiteY4" fmla="*/ 365536 h 509681"/>
              <a:gd name="connsiteX5" fmla="*/ 389934 w 510715"/>
              <a:gd name="connsiteY5" fmla="*/ 342086 h 509681"/>
              <a:gd name="connsiteX6" fmla="*/ 366226 w 510715"/>
              <a:gd name="connsiteY6" fmla="*/ 419437 h 509681"/>
              <a:gd name="connsiteX7" fmla="*/ 336052 w 510715"/>
              <a:gd name="connsiteY7" fmla="*/ 425883 h 509681"/>
              <a:gd name="connsiteX8" fmla="*/ 271393 w 510715"/>
              <a:gd name="connsiteY8" fmla="*/ 402248 h 509681"/>
              <a:gd name="connsiteX9" fmla="*/ 312343 w 510715"/>
              <a:gd name="connsiteY9" fmla="*/ 361424 h 509681"/>
              <a:gd name="connsiteX10" fmla="*/ 389934 w 510715"/>
              <a:gd name="connsiteY10" fmla="*/ 342086 h 509681"/>
              <a:gd name="connsiteX11" fmla="*/ 120776 w 510715"/>
              <a:gd name="connsiteY11" fmla="*/ 342086 h 509681"/>
              <a:gd name="connsiteX12" fmla="*/ 198145 w 510715"/>
              <a:gd name="connsiteY12" fmla="*/ 361424 h 509681"/>
              <a:gd name="connsiteX13" fmla="*/ 238978 w 510715"/>
              <a:gd name="connsiteY13" fmla="*/ 402248 h 509681"/>
              <a:gd name="connsiteX14" fmla="*/ 174504 w 510715"/>
              <a:gd name="connsiteY14" fmla="*/ 425883 h 509681"/>
              <a:gd name="connsiteX15" fmla="*/ 144417 w 510715"/>
              <a:gd name="connsiteY15" fmla="*/ 419437 h 509681"/>
              <a:gd name="connsiteX16" fmla="*/ 120776 w 510715"/>
              <a:gd name="connsiteY16" fmla="*/ 342086 h 509681"/>
              <a:gd name="connsiteX17" fmla="*/ 372626 w 510715"/>
              <a:gd name="connsiteY17" fmla="*/ 275186 h 509681"/>
              <a:gd name="connsiteX18" fmla="*/ 385537 w 510715"/>
              <a:gd name="connsiteY18" fmla="*/ 324625 h 509681"/>
              <a:gd name="connsiteX19" fmla="*/ 331741 w 510715"/>
              <a:gd name="connsiteY19" fmla="*/ 339672 h 509681"/>
              <a:gd name="connsiteX20" fmla="*/ 348956 w 510715"/>
              <a:gd name="connsiteY20" fmla="*/ 316027 h 509681"/>
              <a:gd name="connsiteX21" fmla="*/ 372626 w 510715"/>
              <a:gd name="connsiteY21" fmla="*/ 275186 h 509681"/>
              <a:gd name="connsiteX22" fmla="*/ 137828 w 510715"/>
              <a:gd name="connsiteY22" fmla="*/ 275186 h 509681"/>
              <a:gd name="connsiteX23" fmla="*/ 161650 w 510715"/>
              <a:gd name="connsiteY23" fmla="*/ 316027 h 509681"/>
              <a:gd name="connsiteX24" fmla="*/ 178975 w 510715"/>
              <a:gd name="connsiteY24" fmla="*/ 339672 h 509681"/>
              <a:gd name="connsiteX25" fmla="*/ 124834 w 510715"/>
              <a:gd name="connsiteY25" fmla="*/ 324625 h 509681"/>
              <a:gd name="connsiteX26" fmla="*/ 137828 w 510715"/>
              <a:gd name="connsiteY26" fmla="*/ 275186 h 509681"/>
              <a:gd name="connsiteX27" fmla="*/ 256435 w 510715"/>
              <a:gd name="connsiteY27" fmla="*/ 221594 h 509681"/>
              <a:gd name="connsiteX28" fmla="*/ 224118 w 510715"/>
              <a:gd name="connsiteY28" fmla="*/ 253806 h 509681"/>
              <a:gd name="connsiteX29" fmla="*/ 256435 w 510715"/>
              <a:gd name="connsiteY29" fmla="*/ 286017 h 509681"/>
              <a:gd name="connsiteX30" fmla="*/ 286597 w 510715"/>
              <a:gd name="connsiteY30" fmla="*/ 253806 h 509681"/>
              <a:gd name="connsiteX31" fmla="*/ 256435 w 510715"/>
              <a:gd name="connsiteY31" fmla="*/ 221594 h 509681"/>
              <a:gd name="connsiteX32" fmla="*/ 402841 w 510715"/>
              <a:gd name="connsiteY32" fmla="*/ 191389 h 509681"/>
              <a:gd name="connsiteX33" fmla="*/ 454505 w 510715"/>
              <a:gd name="connsiteY33" fmla="*/ 253806 h 509681"/>
              <a:gd name="connsiteX34" fmla="*/ 402841 w 510715"/>
              <a:gd name="connsiteY34" fmla="*/ 316223 h 509681"/>
              <a:gd name="connsiteX35" fmla="*/ 383467 w 510715"/>
              <a:gd name="connsiteY35" fmla="*/ 253806 h 509681"/>
              <a:gd name="connsiteX36" fmla="*/ 402841 w 510715"/>
              <a:gd name="connsiteY36" fmla="*/ 191389 h 509681"/>
              <a:gd name="connsiteX37" fmla="*/ 107780 w 510715"/>
              <a:gd name="connsiteY37" fmla="*/ 191389 h 509681"/>
              <a:gd name="connsiteX38" fmla="*/ 127248 w 510715"/>
              <a:gd name="connsiteY38" fmla="*/ 253806 h 509681"/>
              <a:gd name="connsiteX39" fmla="*/ 107780 w 510715"/>
              <a:gd name="connsiteY39" fmla="*/ 316223 h 509681"/>
              <a:gd name="connsiteX40" fmla="*/ 55865 w 510715"/>
              <a:gd name="connsiteY40" fmla="*/ 253806 h 509681"/>
              <a:gd name="connsiteX41" fmla="*/ 107780 w 510715"/>
              <a:gd name="connsiteY41" fmla="*/ 191389 h 509681"/>
              <a:gd name="connsiteX42" fmla="*/ 331741 w 510715"/>
              <a:gd name="connsiteY42" fmla="*/ 165526 h 509681"/>
              <a:gd name="connsiteX43" fmla="*/ 387951 w 510715"/>
              <a:gd name="connsiteY43" fmla="*/ 182791 h 509681"/>
              <a:gd name="connsiteX44" fmla="*/ 372818 w 510715"/>
              <a:gd name="connsiteY44" fmla="*/ 232426 h 509681"/>
              <a:gd name="connsiteX45" fmla="*/ 349036 w 510715"/>
              <a:gd name="connsiteY45" fmla="*/ 191423 h 509681"/>
              <a:gd name="connsiteX46" fmla="*/ 331741 w 510715"/>
              <a:gd name="connsiteY46" fmla="*/ 165526 h 509681"/>
              <a:gd name="connsiteX47" fmla="*/ 178975 w 510715"/>
              <a:gd name="connsiteY47" fmla="*/ 165526 h 509681"/>
              <a:gd name="connsiteX48" fmla="*/ 161680 w 510715"/>
              <a:gd name="connsiteY48" fmla="*/ 191423 h 509681"/>
              <a:gd name="connsiteX49" fmla="*/ 137899 w 510715"/>
              <a:gd name="connsiteY49" fmla="*/ 232426 h 509681"/>
              <a:gd name="connsiteX50" fmla="*/ 122765 w 510715"/>
              <a:gd name="connsiteY50" fmla="*/ 182791 h 509681"/>
              <a:gd name="connsiteX51" fmla="*/ 178975 w 510715"/>
              <a:gd name="connsiteY51" fmla="*/ 165526 h 509681"/>
              <a:gd name="connsiteX52" fmla="*/ 256435 w 510715"/>
              <a:gd name="connsiteY52" fmla="*/ 159318 h 509681"/>
              <a:gd name="connsiteX53" fmla="*/ 303832 w 510715"/>
              <a:gd name="connsiteY53" fmla="*/ 161465 h 509681"/>
              <a:gd name="connsiteX54" fmla="*/ 333994 w 510715"/>
              <a:gd name="connsiteY54" fmla="*/ 200119 h 509681"/>
              <a:gd name="connsiteX55" fmla="*/ 364156 w 510715"/>
              <a:gd name="connsiteY55" fmla="*/ 253806 h 509681"/>
              <a:gd name="connsiteX56" fmla="*/ 333994 w 510715"/>
              <a:gd name="connsiteY56" fmla="*/ 305344 h 509681"/>
              <a:gd name="connsiteX57" fmla="*/ 303832 w 510715"/>
              <a:gd name="connsiteY57" fmla="*/ 343998 h 509681"/>
              <a:gd name="connsiteX58" fmla="*/ 256435 w 510715"/>
              <a:gd name="connsiteY58" fmla="*/ 348293 h 509681"/>
              <a:gd name="connsiteX59" fmla="*/ 206883 w 510715"/>
              <a:gd name="connsiteY59" fmla="*/ 343998 h 509681"/>
              <a:gd name="connsiteX60" fmla="*/ 176721 w 510715"/>
              <a:gd name="connsiteY60" fmla="*/ 305344 h 509681"/>
              <a:gd name="connsiteX61" fmla="*/ 146559 w 510715"/>
              <a:gd name="connsiteY61" fmla="*/ 253806 h 509681"/>
              <a:gd name="connsiteX62" fmla="*/ 176721 w 510715"/>
              <a:gd name="connsiteY62" fmla="*/ 200119 h 509681"/>
              <a:gd name="connsiteX63" fmla="*/ 206883 w 510715"/>
              <a:gd name="connsiteY63" fmla="*/ 161465 h 509681"/>
              <a:gd name="connsiteX64" fmla="*/ 256435 w 510715"/>
              <a:gd name="connsiteY64" fmla="*/ 159318 h 509681"/>
              <a:gd name="connsiteX65" fmla="*/ 256434 w 510715"/>
              <a:gd name="connsiteY65" fmla="*/ 114144 h 509681"/>
              <a:gd name="connsiteX66" fmla="*/ 286566 w 510715"/>
              <a:gd name="connsiteY66" fmla="*/ 142076 h 509681"/>
              <a:gd name="connsiteX67" fmla="*/ 256434 w 510715"/>
              <a:gd name="connsiteY67" fmla="*/ 142076 h 509681"/>
              <a:gd name="connsiteX68" fmla="*/ 224149 w 510715"/>
              <a:gd name="connsiteY68" fmla="*/ 142076 h 509681"/>
              <a:gd name="connsiteX69" fmla="*/ 256434 w 510715"/>
              <a:gd name="connsiteY69" fmla="*/ 114144 h 509681"/>
              <a:gd name="connsiteX70" fmla="*/ 336052 w 510715"/>
              <a:gd name="connsiteY70" fmla="*/ 79659 h 509681"/>
              <a:gd name="connsiteX71" fmla="*/ 366226 w 510715"/>
              <a:gd name="connsiteY71" fmla="*/ 88246 h 509681"/>
              <a:gd name="connsiteX72" fmla="*/ 389934 w 510715"/>
              <a:gd name="connsiteY72" fmla="*/ 165525 h 509681"/>
              <a:gd name="connsiteX73" fmla="*/ 312343 w 510715"/>
              <a:gd name="connsiteY73" fmla="*/ 144058 h 509681"/>
              <a:gd name="connsiteX74" fmla="*/ 271393 w 510715"/>
              <a:gd name="connsiteY74" fmla="*/ 105419 h 509681"/>
              <a:gd name="connsiteX75" fmla="*/ 336052 w 510715"/>
              <a:gd name="connsiteY75" fmla="*/ 79659 h 509681"/>
              <a:gd name="connsiteX76" fmla="*/ 174504 w 510715"/>
              <a:gd name="connsiteY76" fmla="*/ 79659 h 509681"/>
              <a:gd name="connsiteX77" fmla="*/ 238978 w 510715"/>
              <a:gd name="connsiteY77" fmla="*/ 105419 h 509681"/>
              <a:gd name="connsiteX78" fmla="*/ 198145 w 510715"/>
              <a:gd name="connsiteY78" fmla="*/ 144058 h 509681"/>
              <a:gd name="connsiteX79" fmla="*/ 120776 w 510715"/>
              <a:gd name="connsiteY79" fmla="*/ 165525 h 509681"/>
              <a:gd name="connsiteX80" fmla="*/ 144417 w 510715"/>
              <a:gd name="connsiteY80" fmla="*/ 88246 h 509681"/>
              <a:gd name="connsiteX81" fmla="*/ 174504 w 510715"/>
              <a:gd name="connsiteY81" fmla="*/ 79659 h 509681"/>
              <a:gd name="connsiteX82" fmla="*/ 174548 w 510715"/>
              <a:gd name="connsiteY82" fmla="*/ 62366 h 509681"/>
              <a:gd name="connsiteX83" fmla="*/ 135760 w 510715"/>
              <a:gd name="connsiteY83" fmla="*/ 73119 h 509681"/>
              <a:gd name="connsiteX84" fmla="*/ 103436 w 510715"/>
              <a:gd name="connsiteY84" fmla="*/ 172044 h 509681"/>
              <a:gd name="connsiteX85" fmla="*/ 38789 w 510715"/>
              <a:gd name="connsiteY85" fmla="*/ 253765 h 509681"/>
              <a:gd name="connsiteX86" fmla="*/ 103436 w 510715"/>
              <a:gd name="connsiteY86" fmla="*/ 335486 h 509681"/>
              <a:gd name="connsiteX87" fmla="*/ 135760 w 510715"/>
              <a:gd name="connsiteY87" fmla="*/ 434412 h 509681"/>
              <a:gd name="connsiteX88" fmla="*/ 174548 w 510715"/>
              <a:gd name="connsiteY88" fmla="*/ 445164 h 509681"/>
              <a:gd name="connsiteX89" fmla="*/ 256435 w 510715"/>
              <a:gd name="connsiteY89" fmla="*/ 412906 h 509681"/>
              <a:gd name="connsiteX90" fmla="*/ 336167 w 510715"/>
              <a:gd name="connsiteY90" fmla="*/ 445164 h 509681"/>
              <a:gd name="connsiteX91" fmla="*/ 374955 w 510715"/>
              <a:gd name="connsiteY91" fmla="*/ 434412 h 509681"/>
              <a:gd name="connsiteX92" fmla="*/ 407279 w 510715"/>
              <a:gd name="connsiteY92" fmla="*/ 335486 h 509681"/>
              <a:gd name="connsiteX93" fmla="*/ 471927 w 510715"/>
              <a:gd name="connsiteY93" fmla="*/ 253765 h 509681"/>
              <a:gd name="connsiteX94" fmla="*/ 407279 w 510715"/>
              <a:gd name="connsiteY94" fmla="*/ 172044 h 509681"/>
              <a:gd name="connsiteX95" fmla="*/ 374955 w 510715"/>
              <a:gd name="connsiteY95" fmla="*/ 73119 h 509681"/>
              <a:gd name="connsiteX96" fmla="*/ 336167 w 510715"/>
              <a:gd name="connsiteY96" fmla="*/ 62366 h 509681"/>
              <a:gd name="connsiteX97" fmla="*/ 256435 w 510715"/>
              <a:gd name="connsiteY97" fmla="*/ 92474 h 509681"/>
              <a:gd name="connsiteX98" fmla="*/ 174548 w 510715"/>
              <a:gd name="connsiteY98" fmla="*/ 62366 h 509681"/>
              <a:gd name="connsiteX99" fmla="*/ 256435 w 510715"/>
              <a:gd name="connsiteY99" fmla="*/ 0 h 509681"/>
              <a:gd name="connsiteX100" fmla="*/ 510715 w 510715"/>
              <a:gd name="connsiteY100" fmla="*/ 255916 h 509681"/>
              <a:gd name="connsiteX101" fmla="*/ 256435 w 510715"/>
              <a:gd name="connsiteY101" fmla="*/ 509681 h 509681"/>
              <a:gd name="connsiteX102" fmla="*/ 0 w 510715"/>
              <a:gd name="connsiteY102" fmla="*/ 255916 h 509681"/>
              <a:gd name="connsiteX103" fmla="*/ 256435 w 510715"/>
              <a:gd name="connsiteY103" fmla="*/ 0 h 50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510715" h="509681">
                <a:moveTo>
                  <a:pt x="224149" y="365536"/>
                </a:moveTo>
                <a:cubicBezTo>
                  <a:pt x="234911" y="365536"/>
                  <a:pt x="245672" y="365536"/>
                  <a:pt x="256434" y="365536"/>
                </a:cubicBezTo>
                <a:cubicBezTo>
                  <a:pt x="265043" y="365536"/>
                  <a:pt x="275804" y="365536"/>
                  <a:pt x="286566" y="365536"/>
                </a:cubicBezTo>
                <a:cubicBezTo>
                  <a:pt x="275804" y="374157"/>
                  <a:pt x="265043" y="382778"/>
                  <a:pt x="256434" y="391399"/>
                </a:cubicBezTo>
                <a:cubicBezTo>
                  <a:pt x="245672" y="382778"/>
                  <a:pt x="234911" y="374157"/>
                  <a:pt x="224149" y="365536"/>
                </a:cubicBezTo>
                <a:close/>
                <a:moveTo>
                  <a:pt x="389934" y="342086"/>
                </a:moveTo>
                <a:cubicBezTo>
                  <a:pt x="392089" y="378613"/>
                  <a:pt x="385623" y="406545"/>
                  <a:pt x="366226" y="419437"/>
                </a:cubicBezTo>
                <a:cubicBezTo>
                  <a:pt x="357604" y="423734"/>
                  <a:pt x="348983" y="425883"/>
                  <a:pt x="336052" y="425883"/>
                </a:cubicBezTo>
                <a:cubicBezTo>
                  <a:pt x="316654" y="425883"/>
                  <a:pt x="295101" y="417288"/>
                  <a:pt x="271393" y="402248"/>
                </a:cubicBezTo>
                <a:cubicBezTo>
                  <a:pt x="284325" y="391505"/>
                  <a:pt x="299412" y="376464"/>
                  <a:pt x="312343" y="361424"/>
                </a:cubicBezTo>
                <a:cubicBezTo>
                  <a:pt x="342517" y="357126"/>
                  <a:pt x="366226" y="350681"/>
                  <a:pt x="389934" y="342086"/>
                </a:cubicBezTo>
                <a:close/>
                <a:moveTo>
                  <a:pt x="120776" y="342086"/>
                </a:moveTo>
                <a:cubicBezTo>
                  <a:pt x="144417" y="350681"/>
                  <a:pt x="168057" y="357126"/>
                  <a:pt x="198145" y="361424"/>
                </a:cubicBezTo>
                <a:cubicBezTo>
                  <a:pt x="211039" y="376464"/>
                  <a:pt x="226083" y="391505"/>
                  <a:pt x="238978" y="402248"/>
                </a:cubicBezTo>
                <a:cubicBezTo>
                  <a:pt x="215338" y="417288"/>
                  <a:pt x="193846" y="425883"/>
                  <a:pt x="174504" y="425883"/>
                </a:cubicBezTo>
                <a:cubicBezTo>
                  <a:pt x="161610" y="425883"/>
                  <a:pt x="153013" y="423734"/>
                  <a:pt x="144417" y="419437"/>
                </a:cubicBezTo>
                <a:cubicBezTo>
                  <a:pt x="125074" y="406545"/>
                  <a:pt x="118627" y="378613"/>
                  <a:pt x="120776" y="342086"/>
                </a:cubicBezTo>
                <a:close/>
                <a:moveTo>
                  <a:pt x="372626" y="275186"/>
                </a:moveTo>
                <a:cubicBezTo>
                  <a:pt x="379081" y="292382"/>
                  <a:pt x="383385" y="307429"/>
                  <a:pt x="385537" y="324625"/>
                </a:cubicBezTo>
                <a:cubicBezTo>
                  <a:pt x="370474" y="331074"/>
                  <a:pt x="351108" y="337522"/>
                  <a:pt x="331741" y="339672"/>
                </a:cubicBezTo>
                <a:cubicBezTo>
                  <a:pt x="338197" y="333223"/>
                  <a:pt x="342500" y="324625"/>
                  <a:pt x="348956" y="316027"/>
                </a:cubicBezTo>
                <a:cubicBezTo>
                  <a:pt x="357563" y="303130"/>
                  <a:pt x="366170" y="288083"/>
                  <a:pt x="372626" y="275186"/>
                </a:cubicBezTo>
                <a:close/>
                <a:moveTo>
                  <a:pt x="137828" y="275186"/>
                </a:moveTo>
                <a:cubicBezTo>
                  <a:pt x="144325" y="288083"/>
                  <a:pt x="152987" y="303130"/>
                  <a:pt x="161650" y="316027"/>
                </a:cubicBezTo>
                <a:cubicBezTo>
                  <a:pt x="168147" y="324625"/>
                  <a:pt x="172478" y="333223"/>
                  <a:pt x="178975" y="339672"/>
                </a:cubicBezTo>
                <a:cubicBezTo>
                  <a:pt x="159484" y="337522"/>
                  <a:pt x="139994" y="331074"/>
                  <a:pt x="124834" y="324625"/>
                </a:cubicBezTo>
                <a:cubicBezTo>
                  <a:pt x="127000" y="307429"/>
                  <a:pt x="131331" y="292382"/>
                  <a:pt x="137828" y="275186"/>
                </a:cubicBezTo>
                <a:close/>
                <a:moveTo>
                  <a:pt x="256435" y="221594"/>
                </a:moveTo>
                <a:cubicBezTo>
                  <a:pt x="237045" y="221594"/>
                  <a:pt x="224118" y="236626"/>
                  <a:pt x="224118" y="253806"/>
                </a:cubicBezTo>
                <a:cubicBezTo>
                  <a:pt x="224118" y="270985"/>
                  <a:pt x="237045" y="286017"/>
                  <a:pt x="256435" y="286017"/>
                </a:cubicBezTo>
                <a:cubicBezTo>
                  <a:pt x="273670" y="286017"/>
                  <a:pt x="286597" y="270985"/>
                  <a:pt x="286597" y="253806"/>
                </a:cubicBezTo>
                <a:cubicBezTo>
                  <a:pt x="286597" y="236626"/>
                  <a:pt x="273670" y="221594"/>
                  <a:pt x="256435" y="221594"/>
                </a:cubicBezTo>
                <a:close/>
                <a:moveTo>
                  <a:pt x="402841" y="191389"/>
                </a:moveTo>
                <a:cubicBezTo>
                  <a:pt x="435131" y="208607"/>
                  <a:pt x="454505" y="230131"/>
                  <a:pt x="454505" y="253806"/>
                </a:cubicBezTo>
                <a:cubicBezTo>
                  <a:pt x="454505" y="277481"/>
                  <a:pt x="435131" y="299005"/>
                  <a:pt x="402841" y="316223"/>
                </a:cubicBezTo>
                <a:cubicBezTo>
                  <a:pt x="398536" y="296852"/>
                  <a:pt x="392078" y="275329"/>
                  <a:pt x="383467" y="253806"/>
                </a:cubicBezTo>
                <a:cubicBezTo>
                  <a:pt x="392078" y="232283"/>
                  <a:pt x="398536" y="210760"/>
                  <a:pt x="402841" y="191389"/>
                </a:cubicBezTo>
                <a:close/>
                <a:moveTo>
                  <a:pt x="107780" y="191389"/>
                </a:moveTo>
                <a:cubicBezTo>
                  <a:pt x="112106" y="210760"/>
                  <a:pt x="118596" y="232283"/>
                  <a:pt x="127248" y="253806"/>
                </a:cubicBezTo>
                <a:cubicBezTo>
                  <a:pt x="118596" y="275329"/>
                  <a:pt x="112106" y="296852"/>
                  <a:pt x="107780" y="316223"/>
                </a:cubicBezTo>
                <a:cubicBezTo>
                  <a:pt x="75333" y="299005"/>
                  <a:pt x="55865" y="277481"/>
                  <a:pt x="55865" y="253806"/>
                </a:cubicBezTo>
                <a:cubicBezTo>
                  <a:pt x="55865" y="230131"/>
                  <a:pt x="75333" y="208607"/>
                  <a:pt x="107780" y="191389"/>
                </a:cubicBezTo>
                <a:close/>
                <a:moveTo>
                  <a:pt x="331741" y="165526"/>
                </a:moveTo>
                <a:cubicBezTo>
                  <a:pt x="351198" y="169842"/>
                  <a:pt x="370656" y="176316"/>
                  <a:pt x="387951" y="182791"/>
                </a:cubicBezTo>
                <a:cubicBezTo>
                  <a:pt x="383627" y="197897"/>
                  <a:pt x="379303" y="215161"/>
                  <a:pt x="372818" y="232426"/>
                </a:cubicBezTo>
                <a:cubicBezTo>
                  <a:pt x="366332" y="217320"/>
                  <a:pt x="357684" y="204371"/>
                  <a:pt x="349036" y="191423"/>
                </a:cubicBezTo>
                <a:cubicBezTo>
                  <a:pt x="342551" y="182791"/>
                  <a:pt x="338227" y="174158"/>
                  <a:pt x="331741" y="165526"/>
                </a:cubicBezTo>
                <a:close/>
                <a:moveTo>
                  <a:pt x="178975" y="165526"/>
                </a:moveTo>
                <a:cubicBezTo>
                  <a:pt x="172489" y="174158"/>
                  <a:pt x="168165" y="182791"/>
                  <a:pt x="161680" y="191423"/>
                </a:cubicBezTo>
                <a:cubicBezTo>
                  <a:pt x="153032" y="204371"/>
                  <a:pt x="144384" y="217320"/>
                  <a:pt x="137899" y="232426"/>
                </a:cubicBezTo>
                <a:cubicBezTo>
                  <a:pt x="131413" y="215161"/>
                  <a:pt x="127089" y="197897"/>
                  <a:pt x="122765" y="182791"/>
                </a:cubicBezTo>
                <a:cubicBezTo>
                  <a:pt x="140060" y="176316"/>
                  <a:pt x="159518" y="169842"/>
                  <a:pt x="178975" y="165526"/>
                </a:cubicBezTo>
                <a:close/>
                <a:moveTo>
                  <a:pt x="256435" y="159318"/>
                </a:moveTo>
                <a:cubicBezTo>
                  <a:pt x="271516" y="159318"/>
                  <a:pt x="288751" y="159318"/>
                  <a:pt x="303832" y="161465"/>
                </a:cubicBezTo>
                <a:cubicBezTo>
                  <a:pt x="314604" y="174350"/>
                  <a:pt x="325376" y="187235"/>
                  <a:pt x="333994" y="200119"/>
                </a:cubicBezTo>
                <a:cubicBezTo>
                  <a:pt x="346921" y="219446"/>
                  <a:pt x="355538" y="236626"/>
                  <a:pt x="364156" y="253806"/>
                </a:cubicBezTo>
                <a:cubicBezTo>
                  <a:pt x="355538" y="270985"/>
                  <a:pt x="346921" y="288165"/>
                  <a:pt x="333994" y="305344"/>
                </a:cubicBezTo>
                <a:cubicBezTo>
                  <a:pt x="325376" y="320376"/>
                  <a:pt x="314604" y="333261"/>
                  <a:pt x="303832" y="343998"/>
                </a:cubicBezTo>
                <a:cubicBezTo>
                  <a:pt x="288751" y="346146"/>
                  <a:pt x="271516" y="348293"/>
                  <a:pt x="256435" y="348293"/>
                </a:cubicBezTo>
                <a:cubicBezTo>
                  <a:pt x="239199" y="348293"/>
                  <a:pt x="221964" y="346146"/>
                  <a:pt x="206883" y="343998"/>
                </a:cubicBezTo>
                <a:cubicBezTo>
                  <a:pt x="196111" y="333261"/>
                  <a:pt x="185339" y="320376"/>
                  <a:pt x="176721" y="305344"/>
                </a:cubicBezTo>
                <a:cubicBezTo>
                  <a:pt x="163794" y="288165"/>
                  <a:pt x="155177" y="270985"/>
                  <a:pt x="146559" y="253806"/>
                </a:cubicBezTo>
                <a:cubicBezTo>
                  <a:pt x="155177" y="236626"/>
                  <a:pt x="163794" y="219446"/>
                  <a:pt x="176721" y="200119"/>
                </a:cubicBezTo>
                <a:cubicBezTo>
                  <a:pt x="185339" y="187235"/>
                  <a:pt x="196111" y="174350"/>
                  <a:pt x="206883" y="161465"/>
                </a:cubicBezTo>
                <a:cubicBezTo>
                  <a:pt x="221964" y="159318"/>
                  <a:pt x="239199" y="159318"/>
                  <a:pt x="256435" y="159318"/>
                </a:cubicBezTo>
                <a:close/>
                <a:moveTo>
                  <a:pt x="256434" y="114144"/>
                </a:moveTo>
                <a:cubicBezTo>
                  <a:pt x="265043" y="122738"/>
                  <a:pt x="275804" y="131333"/>
                  <a:pt x="286566" y="142076"/>
                </a:cubicBezTo>
                <a:cubicBezTo>
                  <a:pt x="275804" y="142076"/>
                  <a:pt x="265043" y="142076"/>
                  <a:pt x="256434" y="142076"/>
                </a:cubicBezTo>
                <a:cubicBezTo>
                  <a:pt x="245672" y="142076"/>
                  <a:pt x="234911" y="142076"/>
                  <a:pt x="224149" y="142076"/>
                </a:cubicBezTo>
                <a:cubicBezTo>
                  <a:pt x="234911" y="131333"/>
                  <a:pt x="245672" y="122738"/>
                  <a:pt x="256434" y="114144"/>
                </a:cubicBezTo>
                <a:close/>
                <a:moveTo>
                  <a:pt x="336052" y="79659"/>
                </a:moveTo>
                <a:cubicBezTo>
                  <a:pt x="346828" y="79659"/>
                  <a:pt x="357604" y="83952"/>
                  <a:pt x="366226" y="88246"/>
                </a:cubicBezTo>
                <a:cubicBezTo>
                  <a:pt x="383468" y="101126"/>
                  <a:pt x="392089" y="126885"/>
                  <a:pt x="389934" y="165525"/>
                </a:cubicBezTo>
                <a:cubicBezTo>
                  <a:pt x="366226" y="154792"/>
                  <a:pt x="342517" y="148352"/>
                  <a:pt x="312343" y="144058"/>
                </a:cubicBezTo>
                <a:cubicBezTo>
                  <a:pt x="299412" y="129032"/>
                  <a:pt x="284325" y="116152"/>
                  <a:pt x="271393" y="105419"/>
                </a:cubicBezTo>
                <a:cubicBezTo>
                  <a:pt x="295101" y="88246"/>
                  <a:pt x="316654" y="79659"/>
                  <a:pt x="336052" y="79659"/>
                </a:cubicBezTo>
                <a:close/>
                <a:moveTo>
                  <a:pt x="174504" y="79659"/>
                </a:moveTo>
                <a:cubicBezTo>
                  <a:pt x="193846" y="79659"/>
                  <a:pt x="215338" y="88246"/>
                  <a:pt x="238978" y="105419"/>
                </a:cubicBezTo>
                <a:cubicBezTo>
                  <a:pt x="226083" y="116152"/>
                  <a:pt x="211039" y="129032"/>
                  <a:pt x="198145" y="144058"/>
                </a:cubicBezTo>
                <a:cubicBezTo>
                  <a:pt x="168057" y="148352"/>
                  <a:pt x="144417" y="154792"/>
                  <a:pt x="120776" y="165525"/>
                </a:cubicBezTo>
                <a:cubicBezTo>
                  <a:pt x="118627" y="126885"/>
                  <a:pt x="127224" y="101126"/>
                  <a:pt x="144417" y="88246"/>
                </a:cubicBezTo>
                <a:cubicBezTo>
                  <a:pt x="153013" y="83952"/>
                  <a:pt x="161610" y="79659"/>
                  <a:pt x="174504" y="79659"/>
                </a:cubicBezTo>
                <a:close/>
                <a:moveTo>
                  <a:pt x="174548" y="62366"/>
                </a:moveTo>
                <a:cubicBezTo>
                  <a:pt x="159464" y="62366"/>
                  <a:pt x="146534" y="66667"/>
                  <a:pt x="135760" y="73119"/>
                </a:cubicBezTo>
                <a:cubicBezTo>
                  <a:pt x="109901" y="90323"/>
                  <a:pt x="99126" y="124732"/>
                  <a:pt x="103436" y="172044"/>
                </a:cubicBezTo>
                <a:cubicBezTo>
                  <a:pt x="64648" y="193550"/>
                  <a:pt x="38789" y="221507"/>
                  <a:pt x="38789" y="253765"/>
                </a:cubicBezTo>
                <a:cubicBezTo>
                  <a:pt x="38789" y="286024"/>
                  <a:pt x="64648" y="313981"/>
                  <a:pt x="103436" y="335486"/>
                </a:cubicBezTo>
                <a:cubicBezTo>
                  <a:pt x="99126" y="378497"/>
                  <a:pt x="107746" y="415057"/>
                  <a:pt x="135760" y="434412"/>
                </a:cubicBezTo>
                <a:cubicBezTo>
                  <a:pt x="146534" y="440863"/>
                  <a:pt x="159464" y="445164"/>
                  <a:pt x="174548" y="445164"/>
                </a:cubicBezTo>
                <a:cubicBezTo>
                  <a:pt x="198252" y="445164"/>
                  <a:pt x="226266" y="432261"/>
                  <a:pt x="256435" y="412906"/>
                </a:cubicBezTo>
                <a:cubicBezTo>
                  <a:pt x="284449" y="432261"/>
                  <a:pt x="312463" y="445164"/>
                  <a:pt x="336167" y="445164"/>
                </a:cubicBezTo>
                <a:cubicBezTo>
                  <a:pt x="351251" y="445164"/>
                  <a:pt x="364181" y="440863"/>
                  <a:pt x="374955" y="434412"/>
                </a:cubicBezTo>
                <a:cubicBezTo>
                  <a:pt x="402969" y="415057"/>
                  <a:pt x="411589" y="378497"/>
                  <a:pt x="407279" y="335486"/>
                </a:cubicBezTo>
                <a:cubicBezTo>
                  <a:pt x="446068" y="313981"/>
                  <a:pt x="471927" y="286024"/>
                  <a:pt x="471927" y="253765"/>
                </a:cubicBezTo>
                <a:cubicBezTo>
                  <a:pt x="471927" y="221507"/>
                  <a:pt x="446068" y="193550"/>
                  <a:pt x="407279" y="172044"/>
                </a:cubicBezTo>
                <a:cubicBezTo>
                  <a:pt x="411589" y="124732"/>
                  <a:pt x="400814" y="90323"/>
                  <a:pt x="374955" y="73119"/>
                </a:cubicBezTo>
                <a:cubicBezTo>
                  <a:pt x="364181" y="66667"/>
                  <a:pt x="351251" y="62366"/>
                  <a:pt x="336167" y="62366"/>
                </a:cubicBezTo>
                <a:cubicBezTo>
                  <a:pt x="312463" y="62366"/>
                  <a:pt x="284449" y="73119"/>
                  <a:pt x="256435" y="92474"/>
                </a:cubicBezTo>
                <a:cubicBezTo>
                  <a:pt x="226266" y="73119"/>
                  <a:pt x="198252" y="62366"/>
                  <a:pt x="174548" y="62366"/>
                </a:cubicBezTo>
                <a:close/>
                <a:moveTo>
                  <a:pt x="256435" y="0"/>
                </a:moveTo>
                <a:cubicBezTo>
                  <a:pt x="396504" y="0"/>
                  <a:pt x="510715" y="113979"/>
                  <a:pt x="510715" y="255916"/>
                </a:cubicBezTo>
                <a:cubicBezTo>
                  <a:pt x="510715" y="395702"/>
                  <a:pt x="396504" y="509681"/>
                  <a:pt x="256435" y="509681"/>
                </a:cubicBezTo>
                <a:cubicBezTo>
                  <a:pt x="114211" y="509681"/>
                  <a:pt x="0" y="395702"/>
                  <a:pt x="0" y="255916"/>
                </a:cubicBezTo>
                <a:cubicBezTo>
                  <a:pt x="0" y="113979"/>
                  <a:pt x="114211" y="0"/>
                  <a:pt x="256435" y="0"/>
                </a:cubicBezTo>
                <a:close/>
              </a:path>
            </a:pathLst>
          </a:custGeom>
          <a:solidFill>
            <a:schemeClr val="accent4"/>
          </a:solidFill>
          <a:ln>
            <a:noFill/>
          </a:ln>
        </p:spPr>
      </p:sp>
      <p:sp>
        <p:nvSpPr>
          <p:cNvPr id="4" name="horizontal-scrolling_1042"/>
          <p:cNvSpPr>
            <a:spLocks noChangeAspect="1"/>
          </p:cNvSpPr>
          <p:nvPr/>
        </p:nvSpPr>
        <p:spPr bwMode="auto">
          <a:xfrm>
            <a:off x="7280785" y="1672323"/>
            <a:ext cx="609685" cy="608998"/>
          </a:xfrm>
          <a:custGeom>
            <a:avLst/>
            <a:gdLst>
              <a:gd name="T0" fmla="*/ 427 w 427"/>
              <a:gd name="T1" fmla="*/ 213 h 427"/>
              <a:gd name="T2" fmla="*/ 213 w 427"/>
              <a:gd name="T3" fmla="*/ 0 h 427"/>
              <a:gd name="T4" fmla="*/ 0 w 427"/>
              <a:gd name="T5" fmla="*/ 213 h 427"/>
              <a:gd name="T6" fmla="*/ 213 w 427"/>
              <a:gd name="T7" fmla="*/ 427 h 427"/>
              <a:gd name="T8" fmla="*/ 427 w 427"/>
              <a:gd name="T9" fmla="*/ 213 h 427"/>
              <a:gd name="T10" fmla="*/ 133 w 427"/>
              <a:gd name="T11" fmla="*/ 240 h 427"/>
              <a:gd name="T12" fmla="*/ 133 w 427"/>
              <a:gd name="T13" fmla="*/ 267 h 427"/>
              <a:gd name="T14" fmla="*/ 80 w 427"/>
              <a:gd name="T15" fmla="*/ 213 h 427"/>
              <a:gd name="T16" fmla="*/ 133 w 427"/>
              <a:gd name="T17" fmla="*/ 160 h 427"/>
              <a:gd name="T18" fmla="*/ 133 w 427"/>
              <a:gd name="T19" fmla="*/ 187 h 427"/>
              <a:gd name="T20" fmla="*/ 293 w 427"/>
              <a:gd name="T21" fmla="*/ 187 h 427"/>
              <a:gd name="T22" fmla="*/ 293 w 427"/>
              <a:gd name="T23" fmla="*/ 160 h 427"/>
              <a:gd name="T24" fmla="*/ 347 w 427"/>
              <a:gd name="T25" fmla="*/ 213 h 427"/>
              <a:gd name="T26" fmla="*/ 293 w 427"/>
              <a:gd name="T27" fmla="*/ 267 h 427"/>
              <a:gd name="T28" fmla="*/ 293 w 427"/>
              <a:gd name="T29" fmla="*/ 240 h 427"/>
              <a:gd name="T30" fmla="*/ 133 w 427"/>
              <a:gd name="T31" fmla="*/ 24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7" h="427">
                <a:moveTo>
                  <a:pt x="427" y="213"/>
                </a:moveTo>
                <a:cubicBezTo>
                  <a:pt x="427" y="96"/>
                  <a:pt x="331" y="0"/>
                  <a:pt x="213" y="0"/>
                </a:cubicBezTo>
                <a:cubicBezTo>
                  <a:pt x="96" y="0"/>
                  <a:pt x="0" y="96"/>
                  <a:pt x="0" y="213"/>
                </a:cubicBezTo>
                <a:cubicBezTo>
                  <a:pt x="0" y="331"/>
                  <a:pt x="96" y="427"/>
                  <a:pt x="213" y="427"/>
                </a:cubicBezTo>
                <a:cubicBezTo>
                  <a:pt x="331" y="427"/>
                  <a:pt x="427" y="331"/>
                  <a:pt x="427" y="213"/>
                </a:cubicBezTo>
                <a:close/>
                <a:moveTo>
                  <a:pt x="133" y="240"/>
                </a:moveTo>
                <a:lnTo>
                  <a:pt x="133" y="267"/>
                </a:lnTo>
                <a:lnTo>
                  <a:pt x="80" y="213"/>
                </a:lnTo>
                <a:lnTo>
                  <a:pt x="133" y="160"/>
                </a:lnTo>
                <a:lnTo>
                  <a:pt x="133" y="187"/>
                </a:lnTo>
                <a:lnTo>
                  <a:pt x="293" y="187"/>
                </a:lnTo>
                <a:lnTo>
                  <a:pt x="293" y="160"/>
                </a:lnTo>
                <a:lnTo>
                  <a:pt x="347" y="213"/>
                </a:lnTo>
                <a:lnTo>
                  <a:pt x="293" y="267"/>
                </a:lnTo>
                <a:lnTo>
                  <a:pt x="293" y="240"/>
                </a:lnTo>
                <a:lnTo>
                  <a:pt x="133" y="240"/>
                </a:lnTo>
                <a:close/>
              </a:path>
            </a:pathLst>
          </a:custGeom>
          <a:solidFill>
            <a:schemeClr val="accent1"/>
          </a:solidFill>
          <a:ln>
            <a:noFill/>
          </a:ln>
        </p:spPr>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预测器细节</a:t>
            </a:r>
            <a:endParaRPr lang="zh-CN" altLang="en-US" dirty="0"/>
          </a:p>
        </p:txBody>
      </p:sp>
      <p:sp>
        <p:nvSpPr>
          <p:cNvPr id="53" name="文本框 52"/>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4</a:t>
            </a:r>
            <a:endParaRPr lang="en-US" altLang="zh-CN" sz="3600" b="1" dirty="0">
              <a:solidFill>
                <a:schemeClr val="bg1"/>
              </a:solidFill>
              <a:latin typeface="微软雅黑" panose="020B0503020204020204" charset="-122"/>
              <a:cs typeface="微软雅黑" panose="020B0503020204020204" charset="-122"/>
            </a:endParaRPr>
          </a:p>
        </p:txBody>
      </p:sp>
      <p:grpSp>
        <p:nvGrpSpPr>
          <p:cNvPr id="11" name="组合 10"/>
          <p:cNvGrpSpPr/>
          <p:nvPr/>
        </p:nvGrpSpPr>
        <p:grpSpPr>
          <a:xfrm>
            <a:off x="640757" y="1607291"/>
            <a:ext cx="2160001" cy="3917208"/>
            <a:chOff x="678857" y="2188316"/>
            <a:chExt cx="2160001" cy="3917208"/>
          </a:xfrm>
        </p:grpSpPr>
        <p:sp>
          <p:nvSpPr>
            <p:cNvPr id="12" name="矩形 11"/>
            <p:cNvSpPr/>
            <p:nvPr/>
          </p:nvSpPr>
          <p:spPr>
            <a:xfrm>
              <a:off x="678857"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微软雅黑" panose="020B0503020204020204" charset="-122"/>
              </a:endParaRPr>
            </a:p>
          </p:txBody>
        </p:sp>
        <p:sp>
          <p:nvSpPr>
            <p:cNvPr id="13" name="文本框 12"/>
            <p:cNvSpPr txBox="1"/>
            <p:nvPr/>
          </p:nvSpPr>
          <p:spPr>
            <a:xfrm>
              <a:off x="678857" y="2188316"/>
              <a:ext cx="1054135" cy="461665"/>
            </a:xfrm>
            <a:prstGeom prst="rect">
              <a:avLst/>
            </a:prstGeom>
            <a:noFill/>
          </p:spPr>
          <p:txBody>
            <a:bodyPr wrap="none" lIns="0" rtlCol="0">
              <a:spAutoFit/>
            </a:bodyPr>
            <a:lstStyle/>
            <a:p>
              <a:r>
                <a:rPr lang="zh-CN" altLang="en-US" sz="2400" b="1" spc="100" dirty="0">
                  <a:solidFill>
                    <a:schemeClr val="accent1"/>
                  </a:solidFill>
                  <a:cs typeface="微软雅黑" panose="020B0503020204020204" charset="-122"/>
                </a:rPr>
                <a:t>粗筛选</a:t>
              </a:r>
              <a:endParaRPr lang="zh-CN" altLang="en-US" sz="2400" b="1" spc="100" dirty="0">
                <a:solidFill>
                  <a:schemeClr val="accent1"/>
                </a:solidFill>
                <a:cs typeface="微软雅黑" panose="020B0503020204020204" charset="-122"/>
              </a:endParaRPr>
            </a:p>
          </p:txBody>
        </p:sp>
        <p:sp>
          <p:nvSpPr>
            <p:cNvPr id="14" name="文本框 13"/>
            <p:cNvSpPr txBox="1"/>
            <p:nvPr/>
          </p:nvSpPr>
          <p:spPr>
            <a:xfrm>
              <a:off x="678858" y="3123177"/>
              <a:ext cx="2160000" cy="2982347"/>
            </a:xfrm>
            <a:prstGeom prst="rect">
              <a:avLst/>
            </a:prstGeom>
            <a:noFill/>
          </p:spPr>
          <p:txBody>
            <a:bodyPr wrap="square" lIns="0" rtlCol="0">
              <a:noAutofit/>
            </a:bodyPr>
            <a:lstStyle/>
            <a:p>
              <a:pPr algn="just">
                <a:lnSpc>
                  <a:spcPct val="150000"/>
                </a:lnSpc>
              </a:pPr>
              <a:r>
                <a:rPr lang="zh-CN" altLang="en-US" dirty="0">
                  <a:cs typeface="微软雅黑" panose="020B0503020204020204" charset="-122"/>
                </a:rPr>
                <a:t>对新节点与原始节点之间的潜在边进行粗略筛选。使用潜在空间中表示的余弦相似性过滤不相关边。</a:t>
              </a:r>
              <a:endParaRPr lang="zh-CN" altLang="en-US" dirty="0">
                <a:cs typeface="微软雅黑" panose="020B0503020204020204" charset="-122"/>
              </a:endParaRPr>
            </a:p>
            <a:p>
              <a:pPr algn="just">
                <a:lnSpc>
                  <a:spcPct val="150000"/>
                </a:lnSpc>
              </a:pPr>
              <a:endParaRPr lang="zh-CN" altLang="en-US" spc="100" dirty="0">
                <a:cs typeface="微软雅黑" panose="020B0503020204020204" charset="-122"/>
              </a:endParaRPr>
            </a:p>
          </p:txBody>
        </p:sp>
      </p:grpSp>
      <p:grpSp>
        <p:nvGrpSpPr>
          <p:cNvPr id="15" name="组合 14"/>
          <p:cNvGrpSpPr/>
          <p:nvPr/>
        </p:nvGrpSpPr>
        <p:grpSpPr>
          <a:xfrm>
            <a:off x="4414728" y="1470396"/>
            <a:ext cx="3381581" cy="3917208"/>
            <a:chOff x="5063619" y="2188316"/>
            <a:chExt cx="3381581" cy="3917208"/>
          </a:xfrm>
        </p:grpSpPr>
        <p:sp>
          <p:nvSpPr>
            <p:cNvPr id="16" name="矩形 15"/>
            <p:cNvSpPr/>
            <p:nvPr/>
          </p:nvSpPr>
          <p:spPr>
            <a:xfrm>
              <a:off x="5063619"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微软雅黑" panose="020B0503020204020204" charset="-122"/>
              </a:endParaRPr>
            </a:p>
          </p:txBody>
        </p:sp>
        <p:sp>
          <p:nvSpPr>
            <p:cNvPr id="17" name="文本框 16"/>
            <p:cNvSpPr txBox="1"/>
            <p:nvPr/>
          </p:nvSpPr>
          <p:spPr>
            <a:xfrm>
              <a:off x="5063619" y="2188316"/>
              <a:ext cx="1054135" cy="461665"/>
            </a:xfrm>
            <a:prstGeom prst="rect">
              <a:avLst/>
            </a:prstGeom>
            <a:noFill/>
          </p:spPr>
          <p:txBody>
            <a:bodyPr wrap="none" lIns="0" rtlCol="0">
              <a:spAutoFit/>
            </a:bodyPr>
            <a:lstStyle/>
            <a:p>
              <a:r>
                <a:rPr lang="zh-CN" altLang="en-US" sz="2400" b="1" spc="100" dirty="0">
                  <a:solidFill>
                    <a:schemeClr val="accent1"/>
                  </a:solidFill>
                  <a:cs typeface="微软雅黑" panose="020B0503020204020204" charset="-122"/>
                </a:rPr>
                <a:t>边预测</a:t>
              </a:r>
              <a:endParaRPr lang="zh-CN" altLang="en-US" sz="2400" b="1" spc="100" dirty="0">
                <a:solidFill>
                  <a:schemeClr val="accent1"/>
                </a:solidFill>
                <a:cs typeface="微软雅黑" panose="020B0503020204020204" charset="-122"/>
              </a:endParaRPr>
            </a:p>
          </p:txBody>
        </p:sp>
        <p:sp>
          <p:nvSpPr>
            <p:cNvPr id="18" name="文本框 17"/>
            <p:cNvSpPr txBox="1"/>
            <p:nvPr/>
          </p:nvSpPr>
          <p:spPr>
            <a:xfrm>
              <a:off x="5063619" y="3123178"/>
              <a:ext cx="3381581" cy="2982346"/>
            </a:xfrm>
            <a:prstGeom prst="rect">
              <a:avLst/>
            </a:prstGeom>
            <a:noFill/>
          </p:spPr>
          <p:txBody>
            <a:bodyPr wrap="square" lIns="0" rtlCol="0">
              <a:noAutofit/>
            </a:bodyPr>
            <a:lstStyle/>
            <a:p>
              <a:pPr algn="just">
                <a:lnSpc>
                  <a:spcPct val="150000"/>
                </a:lnSpc>
              </a:pPr>
              <a:r>
                <a:rPr lang="zh-CN" altLang="en-US" dirty="0">
                  <a:cs typeface="微软雅黑" panose="020B0503020204020204" charset="-122"/>
                </a:rPr>
                <a:t>使用原始图中的边作为监督信号，构建边预测器进行链接预测任务。</a:t>
              </a:r>
              <a:endParaRPr lang="en-US" altLang="zh-CN" dirty="0">
                <a:cs typeface="微软雅黑" panose="020B0503020204020204" charset="-122"/>
              </a:endParaRPr>
            </a:p>
            <a:p>
              <a:pPr marL="285750" indent="-285750" algn="just">
                <a:lnSpc>
                  <a:spcPct val="150000"/>
                </a:lnSpc>
                <a:buFont typeface="微软雅黑" panose="020B0503020204020204" charset="-122"/>
                <a:buChar char="•"/>
              </a:pPr>
              <a:r>
                <a:rPr lang="zh-CN" altLang="en-US" dirty="0">
                  <a:cs typeface="微软雅黑" panose="020B0503020204020204" charset="-122"/>
                </a:rPr>
                <a:t>创建二分类任务</a:t>
              </a:r>
              <a:endParaRPr lang="en-US" altLang="zh-CN" dirty="0">
                <a:cs typeface="微软雅黑" panose="020B0503020204020204" charset="-122"/>
              </a:endParaRPr>
            </a:p>
            <a:p>
              <a:pPr marL="285750" indent="-285750" algn="just">
                <a:lnSpc>
                  <a:spcPct val="150000"/>
                </a:lnSpc>
                <a:buFont typeface="微软雅黑" panose="020B0503020204020204" charset="-122"/>
                <a:buChar char="•"/>
              </a:pPr>
              <a:r>
                <a:rPr lang="zh-CN" altLang="en-US" dirty="0">
                  <a:cs typeface="微软雅黑" panose="020B0503020204020204" charset="-122"/>
                </a:rPr>
                <a:t>将每条边的两个端点表示连接并输入</a:t>
              </a:r>
              <a:r>
                <a:rPr lang="en-US" altLang="zh-CN" dirty="0">
                  <a:cs typeface="微软雅黑" panose="020B0503020204020204" charset="-122"/>
                </a:rPr>
                <a:t>MLP</a:t>
              </a:r>
              <a:r>
                <a:rPr lang="zh-CN" altLang="en-US" dirty="0">
                  <a:cs typeface="微软雅黑" panose="020B0503020204020204" charset="-122"/>
                </a:rPr>
                <a:t>以获得边存在概率 </a:t>
              </a:r>
              <a:endParaRPr lang="zh-CN" altLang="en-US" spc="100" dirty="0">
                <a:cs typeface="微软雅黑" panose="020B0503020204020204" charset="-122"/>
              </a:endParaRPr>
            </a:p>
          </p:txBody>
        </p:sp>
      </p:grpSp>
      <p:grpSp>
        <p:nvGrpSpPr>
          <p:cNvPr id="19" name="组合 18"/>
          <p:cNvGrpSpPr/>
          <p:nvPr/>
        </p:nvGrpSpPr>
        <p:grpSpPr>
          <a:xfrm>
            <a:off x="9410280" y="1607291"/>
            <a:ext cx="2369041" cy="3917208"/>
            <a:chOff x="9448380" y="2188316"/>
            <a:chExt cx="2369041" cy="3917208"/>
          </a:xfrm>
        </p:grpSpPr>
        <p:sp>
          <p:nvSpPr>
            <p:cNvPr id="20" name="矩形 19"/>
            <p:cNvSpPr/>
            <p:nvPr/>
          </p:nvSpPr>
          <p:spPr>
            <a:xfrm>
              <a:off x="9448380" y="2819802"/>
              <a:ext cx="720000" cy="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微软雅黑" panose="020B0503020204020204" charset="-122"/>
              </a:endParaRPr>
            </a:p>
          </p:txBody>
        </p:sp>
        <p:sp>
          <p:nvSpPr>
            <p:cNvPr id="21" name="文本框 20"/>
            <p:cNvSpPr txBox="1"/>
            <p:nvPr/>
          </p:nvSpPr>
          <p:spPr>
            <a:xfrm>
              <a:off x="9448380" y="2188316"/>
              <a:ext cx="733534" cy="461665"/>
            </a:xfrm>
            <a:prstGeom prst="rect">
              <a:avLst/>
            </a:prstGeom>
            <a:noFill/>
          </p:spPr>
          <p:txBody>
            <a:bodyPr wrap="none" lIns="0" rtlCol="0">
              <a:spAutoFit/>
            </a:bodyPr>
            <a:lstStyle/>
            <a:p>
              <a:r>
                <a:rPr lang="zh-CN" altLang="en-US" sz="2400" b="1" spc="100" dirty="0">
                  <a:solidFill>
                    <a:schemeClr val="accent1"/>
                  </a:solidFill>
                  <a:cs typeface="微软雅黑" panose="020B0503020204020204" charset="-122"/>
                </a:rPr>
                <a:t>优化</a:t>
              </a:r>
              <a:endParaRPr lang="zh-CN" altLang="en-US" sz="2400" b="1" spc="100" dirty="0">
                <a:solidFill>
                  <a:schemeClr val="accent1"/>
                </a:solidFill>
                <a:cs typeface="微软雅黑" panose="020B0503020204020204" charset="-122"/>
              </a:endParaRPr>
            </a:p>
          </p:txBody>
        </p:sp>
        <p:sp>
          <p:nvSpPr>
            <p:cNvPr id="22" name="文本框 21"/>
            <p:cNvSpPr txBox="1"/>
            <p:nvPr/>
          </p:nvSpPr>
          <p:spPr>
            <a:xfrm>
              <a:off x="9448381" y="3123178"/>
              <a:ext cx="2369040" cy="2982346"/>
            </a:xfrm>
            <a:prstGeom prst="rect">
              <a:avLst/>
            </a:prstGeom>
            <a:noFill/>
          </p:spPr>
          <p:txBody>
            <a:bodyPr wrap="square" lIns="0" rtlCol="0">
              <a:noAutofit/>
            </a:bodyPr>
            <a:lstStyle/>
            <a:p>
              <a:pPr marL="285750" indent="-285750" fontAlgn="base">
                <a:buFont typeface="微软雅黑" panose="020B0503020204020204" charset="-122"/>
                <a:buChar char="•"/>
              </a:pPr>
              <a:r>
                <a:rPr lang="zh-CN" altLang="en-US" dirty="0">
                  <a:cs typeface="微软雅黑" panose="020B0503020204020204" charset="-122"/>
                </a:rPr>
                <a:t>使用交叉熵损失作为目标函数。</a:t>
              </a:r>
              <a:endParaRPr lang="zh-CN" altLang="en-US" dirty="0">
                <a:cs typeface="微软雅黑" panose="020B0503020204020204" charset="-122"/>
              </a:endParaRPr>
            </a:p>
            <a:p>
              <a:pPr marL="285750" indent="-285750" fontAlgn="base">
                <a:buFont typeface="微软雅黑" panose="020B0503020204020204" charset="-122"/>
                <a:buChar char="•"/>
              </a:pPr>
              <a:r>
                <a:rPr lang="zh-CN" altLang="en-US" dirty="0">
                  <a:cs typeface="微软雅黑" panose="020B0503020204020204" charset="-122"/>
                </a:rPr>
                <a:t>训练边预测器后，输入测试集节点对到模型中获得边概率。</a:t>
              </a:r>
              <a:endParaRPr lang="zh-CN" altLang="en-US" dirty="0">
                <a:cs typeface="微软雅黑" panose="020B0503020204020204" charset="-122"/>
              </a:endParaRPr>
            </a:p>
            <a:p>
              <a:pPr marL="285750" indent="-285750" fontAlgn="base">
                <a:buFont typeface="微软雅黑" panose="020B0503020204020204" charset="-122"/>
                <a:buChar char="•"/>
              </a:pPr>
              <a:r>
                <a:rPr lang="zh-CN" altLang="en-US" dirty="0">
                  <a:cs typeface="微软雅黑" panose="020B0503020204020204" charset="-122"/>
                </a:rPr>
                <a:t>选择概率最高的前 </a:t>
              </a:r>
              <a:r>
                <a:rPr lang="en-US" altLang="zh-CN" i="1" dirty="0">
                  <a:cs typeface="微软雅黑" panose="020B0503020204020204" charset="-122"/>
                </a:rPr>
                <a:t>k</a:t>
              </a:r>
              <a:r>
                <a:rPr lang="zh-CN" altLang="en-US" dirty="0">
                  <a:cs typeface="微软雅黑" panose="020B0503020204020204" charset="-122"/>
                </a:rPr>
                <a:t> 条边添加到原始图中。</a:t>
              </a:r>
              <a:endParaRPr lang="zh-CN" altLang="en-US" dirty="0">
                <a:cs typeface="微软雅黑" panose="020B0503020204020204" charset="-122"/>
              </a:endParaRPr>
            </a:p>
          </p:txBody>
        </p:sp>
      </p:grpSp>
      <p:sp>
        <p:nvSpPr>
          <p:cNvPr id="23" name="right-arrow_339913"/>
          <p:cNvSpPr>
            <a:spLocks noChangeAspect="1"/>
          </p:cNvSpPr>
          <p:nvPr/>
        </p:nvSpPr>
        <p:spPr bwMode="auto">
          <a:xfrm>
            <a:off x="3520065" y="2950119"/>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sp>
        <p:nvSpPr>
          <p:cNvPr id="24" name="right-arrow_339913"/>
          <p:cNvSpPr>
            <a:spLocks noChangeAspect="1"/>
          </p:cNvSpPr>
          <p:nvPr/>
        </p:nvSpPr>
        <p:spPr bwMode="auto">
          <a:xfrm>
            <a:off x="7993058" y="2950119"/>
            <a:ext cx="609685" cy="608513"/>
          </a:xfrm>
          <a:custGeom>
            <a:avLst/>
            <a:gdLst>
              <a:gd name="connsiteX0" fmla="*/ 312860 w 607729"/>
              <a:gd name="connsiteY0" fmla="*/ 3534 h 606561"/>
              <a:gd name="connsiteX1" fmla="*/ 603991 w 607729"/>
              <a:gd name="connsiteY1" fmla="*/ 294222 h 606561"/>
              <a:gd name="connsiteX2" fmla="*/ 603991 w 607729"/>
              <a:gd name="connsiteY2" fmla="*/ 312084 h 606561"/>
              <a:gd name="connsiteX3" fmla="*/ 312860 w 607729"/>
              <a:gd name="connsiteY3" fmla="*/ 602772 h 606561"/>
              <a:gd name="connsiteX4" fmla="*/ 312593 w 607729"/>
              <a:gd name="connsiteY4" fmla="*/ 602949 h 606561"/>
              <a:gd name="connsiteX5" fmla="*/ 294792 w 607729"/>
              <a:gd name="connsiteY5" fmla="*/ 602772 h 606561"/>
              <a:gd name="connsiteX6" fmla="*/ 295059 w 607729"/>
              <a:gd name="connsiteY6" fmla="*/ 584909 h 606561"/>
              <a:gd name="connsiteX7" fmla="*/ 577201 w 607729"/>
              <a:gd name="connsiteY7" fmla="*/ 303108 h 606561"/>
              <a:gd name="connsiteX8" fmla="*/ 295059 w 607729"/>
              <a:gd name="connsiteY8" fmla="*/ 21308 h 606561"/>
              <a:gd name="connsiteX9" fmla="*/ 295059 w 607729"/>
              <a:gd name="connsiteY9" fmla="*/ 3800 h 606561"/>
              <a:gd name="connsiteX10" fmla="*/ 312860 w 607729"/>
              <a:gd name="connsiteY10" fmla="*/ 3534 h 606561"/>
              <a:gd name="connsiteX11" fmla="*/ 21707 w 607729"/>
              <a:gd name="connsiteY11" fmla="*/ 3534 h 606561"/>
              <a:gd name="connsiteX12" fmla="*/ 312838 w 607729"/>
              <a:gd name="connsiteY12" fmla="*/ 294222 h 606561"/>
              <a:gd name="connsiteX13" fmla="*/ 312838 w 607729"/>
              <a:gd name="connsiteY13" fmla="*/ 312084 h 606561"/>
              <a:gd name="connsiteX14" fmla="*/ 21707 w 607729"/>
              <a:gd name="connsiteY14" fmla="*/ 602772 h 606561"/>
              <a:gd name="connsiteX15" fmla="*/ 21440 w 607729"/>
              <a:gd name="connsiteY15" fmla="*/ 602949 h 606561"/>
              <a:gd name="connsiteX16" fmla="*/ 3639 w 607729"/>
              <a:gd name="connsiteY16" fmla="*/ 602772 h 606561"/>
              <a:gd name="connsiteX17" fmla="*/ 3906 w 607729"/>
              <a:gd name="connsiteY17" fmla="*/ 584909 h 606561"/>
              <a:gd name="connsiteX18" fmla="*/ 286047 w 607729"/>
              <a:gd name="connsiteY18" fmla="*/ 303197 h 606561"/>
              <a:gd name="connsiteX19" fmla="*/ 3906 w 607729"/>
              <a:gd name="connsiteY19" fmla="*/ 21485 h 606561"/>
              <a:gd name="connsiteX20" fmla="*/ 3906 w 607729"/>
              <a:gd name="connsiteY20" fmla="*/ 3889 h 606561"/>
              <a:gd name="connsiteX21" fmla="*/ 21707 w 607729"/>
              <a:gd name="connsiteY21" fmla="*/ 3534 h 60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729" h="606561">
                <a:moveTo>
                  <a:pt x="312860" y="3534"/>
                </a:moveTo>
                <a:lnTo>
                  <a:pt x="603991" y="294222"/>
                </a:lnTo>
                <a:cubicBezTo>
                  <a:pt x="608975" y="299109"/>
                  <a:pt x="608975" y="307107"/>
                  <a:pt x="603991" y="312084"/>
                </a:cubicBezTo>
                <a:lnTo>
                  <a:pt x="312860" y="602772"/>
                </a:lnTo>
                <a:lnTo>
                  <a:pt x="312593" y="602949"/>
                </a:lnTo>
                <a:cubicBezTo>
                  <a:pt x="307698" y="607926"/>
                  <a:pt x="299688" y="607659"/>
                  <a:pt x="294792" y="602772"/>
                </a:cubicBezTo>
                <a:cubicBezTo>
                  <a:pt x="289808" y="597795"/>
                  <a:pt x="289986" y="589708"/>
                  <a:pt x="295059" y="584909"/>
                </a:cubicBezTo>
                <a:lnTo>
                  <a:pt x="577201" y="303108"/>
                </a:lnTo>
                <a:lnTo>
                  <a:pt x="295059" y="21308"/>
                </a:lnTo>
                <a:cubicBezTo>
                  <a:pt x="290342" y="16420"/>
                  <a:pt x="290342" y="8688"/>
                  <a:pt x="295059" y="3800"/>
                </a:cubicBezTo>
                <a:cubicBezTo>
                  <a:pt x="299866" y="-1176"/>
                  <a:pt x="307787" y="-1265"/>
                  <a:pt x="312860" y="3534"/>
                </a:cubicBezTo>
                <a:close/>
                <a:moveTo>
                  <a:pt x="21707" y="3534"/>
                </a:moveTo>
                <a:lnTo>
                  <a:pt x="312838" y="294222"/>
                </a:lnTo>
                <a:cubicBezTo>
                  <a:pt x="317822" y="299109"/>
                  <a:pt x="317822" y="307107"/>
                  <a:pt x="312838" y="312084"/>
                </a:cubicBezTo>
                <a:lnTo>
                  <a:pt x="21707" y="602772"/>
                </a:lnTo>
                <a:lnTo>
                  <a:pt x="21440" y="602949"/>
                </a:lnTo>
                <a:cubicBezTo>
                  <a:pt x="16544" y="607926"/>
                  <a:pt x="8534" y="607659"/>
                  <a:pt x="3639" y="602772"/>
                </a:cubicBezTo>
                <a:cubicBezTo>
                  <a:pt x="-1345" y="597795"/>
                  <a:pt x="-1167" y="589708"/>
                  <a:pt x="3906" y="584909"/>
                </a:cubicBezTo>
                <a:lnTo>
                  <a:pt x="286047" y="303197"/>
                </a:lnTo>
                <a:lnTo>
                  <a:pt x="3906" y="21485"/>
                </a:lnTo>
                <a:cubicBezTo>
                  <a:pt x="-811" y="16509"/>
                  <a:pt x="-811" y="8866"/>
                  <a:pt x="3906" y="3889"/>
                </a:cubicBezTo>
                <a:cubicBezTo>
                  <a:pt x="8712" y="-1176"/>
                  <a:pt x="16811" y="-1265"/>
                  <a:pt x="21707" y="3534"/>
                </a:cubicBezTo>
                <a:close/>
              </a:path>
            </a:pathLst>
          </a:custGeom>
          <a:solidFill>
            <a:schemeClr val="accent1"/>
          </a:solidFill>
          <a:ln>
            <a:noFill/>
          </a:ln>
        </p:spPr>
      </p:sp>
      <p:pic>
        <p:nvPicPr>
          <p:cNvPr id="3" name="图片 2"/>
          <p:cNvPicPr>
            <a:picLocks noChangeAspect="1"/>
          </p:cNvPicPr>
          <p:nvPr/>
        </p:nvPicPr>
        <p:blipFill>
          <a:blip r:embed="rId1"/>
          <a:stretch>
            <a:fillRect/>
          </a:stretch>
        </p:blipFill>
        <p:spPr>
          <a:xfrm>
            <a:off x="621719" y="4706667"/>
            <a:ext cx="2949820" cy="1119224"/>
          </a:xfrm>
          <a:prstGeom prst="rect">
            <a:avLst/>
          </a:prstGeom>
        </p:spPr>
      </p:pic>
      <p:pic>
        <p:nvPicPr>
          <p:cNvPr id="7" name="图片 6"/>
          <p:cNvPicPr>
            <a:picLocks noChangeAspect="1"/>
          </p:cNvPicPr>
          <p:nvPr/>
        </p:nvPicPr>
        <p:blipFill>
          <a:blip r:embed="rId2"/>
          <a:stretch>
            <a:fillRect/>
          </a:stretch>
        </p:blipFill>
        <p:spPr>
          <a:xfrm>
            <a:off x="4602144" y="5351783"/>
            <a:ext cx="2987712" cy="509018"/>
          </a:xfrm>
          <a:prstGeom prst="rect">
            <a:avLst/>
          </a:prstGeom>
        </p:spPr>
      </p:pic>
      <p:pic>
        <p:nvPicPr>
          <p:cNvPr id="9" name="图片 8"/>
          <p:cNvPicPr>
            <a:picLocks noChangeAspect="1"/>
          </p:cNvPicPr>
          <p:nvPr/>
        </p:nvPicPr>
        <p:blipFill>
          <a:blip r:embed="rId3"/>
          <a:stretch>
            <a:fillRect/>
          </a:stretch>
        </p:blipFill>
        <p:spPr>
          <a:xfrm>
            <a:off x="4609652" y="4478306"/>
            <a:ext cx="3835100" cy="741191"/>
          </a:xfrm>
          <a:prstGeom prst="rect">
            <a:avLst/>
          </a:prstGeom>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custDataLst>
              <p:tags r:id="rId1"/>
            </p:custDataLst>
          </p:nvPr>
        </p:nvSpPr>
        <p:spPr>
          <a:xfrm>
            <a:off x="6342380" y="2524125"/>
            <a:ext cx="5176520" cy="3451225"/>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0" name="标题 9"/>
          <p:cNvSpPr>
            <a:spLocks noGrp="1"/>
          </p:cNvSpPr>
          <p:nvPr>
            <p:ph type="title"/>
          </p:nvPr>
        </p:nvSpPr>
        <p:spPr>
          <a:xfrm>
            <a:off x="1606550" y="322128"/>
            <a:ext cx="8643848" cy="524510"/>
          </a:xfrm>
        </p:spPr>
        <p:txBody>
          <a:bodyPr/>
          <a:lstStyle/>
          <a:p>
            <a:r>
              <a:rPr lang="zh-CN" altLang="en-US" dirty="0"/>
              <a:t>实验过程</a:t>
            </a:r>
            <a:endParaRPr lang="zh-CN" altLang="en-US" dirty="0"/>
          </a:p>
        </p:txBody>
      </p:sp>
      <p:sp>
        <p:nvSpPr>
          <p:cNvPr id="21" name="直角三角形 20"/>
          <p:cNvSpPr/>
          <p:nvPr>
            <p:custDataLst>
              <p:tags r:id="rId2"/>
            </p:custDataLst>
          </p:nvPr>
        </p:nvSpPr>
        <p:spPr>
          <a:xfrm flipV="1">
            <a:off x="6342186" y="2523953"/>
            <a:ext cx="1190868" cy="1190868"/>
          </a:xfrm>
          <a:prstGeom prst="r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2" name="文本框 21"/>
          <p:cNvSpPr txBox="1"/>
          <p:nvPr/>
        </p:nvSpPr>
        <p:spPr>
          <a:xfrm>
            <a:off x="660400" y="1254680"/>
            <a:ext cx="10858500" cy="1119505"/>
          </a:xfrm>
          <a:prstGeom prst="rect">
            <a:avLst/>
          </a:prstGeom>
          <a:noFill/>
        </p:spPr>
        <p:txBody>
          <a:bodyPr wrap="square" lIns="0" tIns="0" rIns="0" bIns="0" rtlCol="0">
            <a:spAutoFit/>
          </a:bodyPr>
          <a:lstStyle/>
          <a:p>
            <a:pPr>
              <a:lnSpc>
                <a:spcPct val="130000"/>
              </a:lnSpc>
            </a:pPr>
            <a:r>
              <a:rPr lang="zh-CN" altLang="en-US" sz="2800" spc="300" dirty="0">
                <a:cs typeface="微软雅黑" panose="020B0503020204020204" charset="-122"/>
              </a:rPr>
              <a:t>数据集：</a:t>
            </a:r>
            <a:r>
              <a:rPr lang="en-US" altLang="zh-CN" sz="2000" spc="300" dirty="0">
                <a:cs typeface="微软雅黑" panose="020B0503020204020204" charset="-122"/>
              </a:rPr>
              <a:t>Cora</a:t>
            </a:r>
            <a:r>
              <a:rPr lang="zh-CN" altLang="en-US" sz="2000" spc="300" dirty="0">
                <a:cs typeface="微软雅黑" panose="020B0503020204020204" charset="-122"/>
              </a:rPr>
              <a:t>、</a:t>
            </a:r>
            <a:r>
              <a:rPr lang="en-US" altLang="zh-CN" sz="2000" spc="300" dirty="0">
                <a:cs typeface="微软雅黑" panose="020B0503020204020204" charset="-122"/>
              </a:rPr>
              <a:t>PubMed</a:t>
            </a:r>
            <a:r>
              <a:rPr lang="zh-CN" altLang="en-US" sz="2000" spc="300" dirty="0">
                <a:cs typeface="微软雅黑" panose="020B0503020204020204" charset="-122"/>
              </a:rPr>
              <a:t>、</a:t>
            </a:r>
            <a:r>
              <a:rPr lang="en-US" altLang="zh-CN" sz="2000" spc="300" dirty="0" err="1">
                <a:cs typeface="微软雅黑" panose="020B0503020204020204" charset="-122"/>
              </a:rPr>
              <a:t>ogbn-arxiv</a:t>
            </a:r>
            <a:endParaRPr lang="en-US" altLang="zh-CN" sz="2800" spc="300" dirty="0">
              <a:cs typeface="微软雅黑" panose="020B0503020204020204" charset="-122"/>
            </a:endParaRPr>
          </a:p>
          <a:p>
            <a:pPr>
              <a:lnSpc>
                <a:spcPct val="130000"/>
              </a:lnSpc>
            </a:pPr>
            <a:r>
              <a:rPr lang="zh-CN" altLang="en-US" sz="2800" spc="300" dirty="0">
                <a:cs typeface="微软雅黑" panose="020B0503020204020204" charset="-122"/>
              </a:rPr>
              <a:t>基线方法：</a:t>
            </a:r>
            <a:r>
              <a:rPr lang="en-US" altLang="zh-CN" sz="2000" spc="300" dirty="0">
                <a:cs typeface="微软雅黑" panose="020B0503020204020204" charset="-122"/>
              </a:rPr>
              <a:t>GCN</a:t>
            </a:r>
            <a:r>
              <a:rPr lang="zh-CN" altLang="en-US" sz="2000" spc="300" dirty="0">
                <a:cs typeface="微软雅黑" panose="020B0503020204020204" charset="-122"/>
              </a:rPr>
              <a:t>、</a:t>
            </a:r>
            <a:r>
              <a:rPr lang="en-US" altLang="zh-CN" sz="2000" spc="300" dirty="0">
                <a:cs typeface="微软雅黑" panose="020B0503020204020204" charset="-122"/>
              </a:rPr>
              <a:t>GAT</a:t>
            </a:r>
            <a:r>
              <a:rPr lang="zh-CN" altLang="en-US" sz="2000" spc="300" dirty="0">
                <a:cs typeface="微软雅黑" panose="020B0503020204020204" charset="-122"/>
              </a:rPr>
              <a:t>、</a:t>
            </a:r>
            <a:r>
              <a:rPr lang="en-US" altLang="zh-CN" sz="2000" spc="300" dirty="0">
                <a:cs typeface="微软雅黑" panose="020B0503020204020204" charset="-122"/>
              </a:rPr>
              <a:t>DGI</a:t>
            </a:r>
            <a:r>
              <a:rPr lang="zh-CN" altLang="en-US" sz="2000" spc="300" dirty="0">
                <a:cs typeface="微软雅黑" panose="020B0503020204020204" charset="-122"/>
              </a:rPr>
              <a:t>、</a:t>
            </a:r>
            <a:r>
              <a:rPr lang="en-US" altLang="zh-CN" sz="2000" spc="300" dirty="0">
                <a:cs typeface="微软雅黑" panose="020B0503020204020204" charset="-122"/>
              </a:rPr>
              <a:t>MVGRL</a:t>
            </a:r>
            <a:r>
              <a:rPr lang="zh-CN" altLang="en-US" sz="2000" spc="300" dirty="0">
                <a:cs typeface="微软雅黑" panose="020B0503020204020204" charset="-122"/>
              </a:rPr>
              <a:t>、</a:t>
            </a:r>
            <a:r>
              <a:rPr lang="en-US" altLang="zh-CN" sz="2000" spc="300" dirty="0">
                <a:cs typeface="微软雅黑" panose="020B0503020204020204" charset="-122"/>
              </a:rPr>
              <a:t>GRACE </a:t>
            </a:r>
            <a:endParaRPr lang="en-US" altLang="zh-CN" sz="2000" spc="300" dirty="0">
              <a:cs typeface="微软雅黑" panose="020B0503020204020204" charset="-122"/>
            </a:endParaRPr>
          </a:p>
        </p:txBody>
      </p:sp>
      <p:sp>
        <p:nvSpPr>
          <p:cNvPr id="23" name="矩形 22"/>
          <p:cNvSpPr/>
          <p:nvPr>
            <p:custDataLst>
              <p:tags r:id="rId3"/>
            </p:custDataLst>
          </p:nvPr>
        </p:nvSpPr>
        <p:spPr>
          <a:xfrm>
            <a:off x="673100" y="2524125"/>
            <a:ext cx="5176520" cy="3451225"/>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4" name="直角三角形 23"/>
          <p:cNvSpPr/>
          <p:nvPr>
            <p:custDataLst>
              <p:tags r:id="rId4"/>
            </p:custDataLst>
          </p:nvPr>
        </p:nvSpPr>
        <p:spPr>
          <a:xfrm flipV="1">
            <a:off x="673101" y="2523953"/>
            <a:ext cx="1190868" cy="119086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5" name="文本框 24"/>
          <p:cNvSpPr txBox="1"/>
          <p:nvPr>
            <p:custDataLst>
              <p:tags r:id="rId5"/>
            </p:custDataLst>
          </p:nvPr>
        </p:nvSpPr>
        <p:spPr>
          <a:xfrm>
            <a:off x="1182739" y="2923694"/>
            <a:ext cx="2241376" cy="650875"/>
          </a:xfrm>
          <a:prstGeom prst="rect">
            <a:avLst/>
          </a:prstGeom>
          <a:noFill/>
        </p:spPr>
        <p:txBody>
          <a:bodyPr wrap="square" rtlCol="0">
            <a:spAutoFit/>
          </a:bodyPr>
          <a:lstStyle/>
          <a:p>
            <a:pPr algn="ctr">
              <a:lnSpc>
                <a:spcPct val="130000"/>
              </a:lnSpc>
            </a:pPr>
            <a:r>
              <a:rPr lang="zh-CN" altLang="en-US" sz="2800" b="1" spc="300" dirty="0">
                <a:solidFill>
                  <a:schemeClr val="accent1"/>
                </a:solidFill>
                <a:latin typeface="+mj-ea"/>
                <a:cs typeface="微软雅黑" panose="020B0503020204020204" charset="-122"/>
              </a:rPr>
              <a:t>实验结果</a:t>
            </a:r>
            <a:endParaRPr lang="zh-CN" altLang="en-US" sz="2800" b="1" spc="300" dirty="0">
              <a:solidFill>
                <a:schemeClr val="accent1"/>
              </a:solidFill>
              <a:latin typeface="+mj-ea"/>
              <a:cs typeface="微软雅黑" panose="020B0503020204020204" charset="-122"/>
            </a:endParaRPr>
          </a:p>
        </p:txBody>
      </p:sp>
      <p:sp>
        <p:nvSpPr>
          <p:cNvPr id="26" name="文本框 25"/>
          <p:cNvSpPr txBox="1"/>
          <p:nvPr>
            <p:custDataLst>
              <p:tags r:id="rId6"/>
            </p:custDataLst>
          </p:nvPr>
        </p:nvSpPr>
        <p:spPr>
          <a:xfrm>
            <a:off x="983116" y="3719713"/>
            <a:ext cx="4556684" cy="1938655"/>
          </a:xfrm>
          <a:prstGeom prst="rect">
            <a:avLst/>
          </a:prstGeom>
          <a:noFill/>
        </p:spPr>
        <p:txBody>
          <a:bodyPr wrap="square" lIns="0" tIns="0" rIns="0" bIns="0" rtlCol="0">
            <a:spAutoFit/>
          </a:bodyPr>
          <a:lstStyle/>
          <a:p>
            <a:pPr marL="285750" indent="-285750" fontAlgn="base">
              <a:buFont typeface="Wingdings" panose="05000000000000000000" pitchFamily="2" charset="2"/>
              <a:buChar char="Ø"/>
            </a:pPr>
            <a:r>
              <a:rPr lang="en-US" altLang="zh-CN" b="1" dirty="0">
                <a:cs typeface="微软雅黑" panose="020B0503020204020204" charset="-122"/>
              </a:rPr>
              <a:t>1-shot </a:t>
            </a:r>
            <a:r>
              <a:rPr lang="zh-CN" altLang="en-US" b="1" dirty="0">
                <a:cs typeface="微软雅黑" panose="020B0503020204020204" charset="-122"/>
              </a:rPr>
              <a:t>设置</a:t>
            </a:r>
            <a:r>
              <a:rPr lang="zh-CN" altLang="en-US" dirty="0">
                <a:cs typeface="微软雅黑" panose="020B0503020204020204" charset="-122"/>
              </a:rPr>
              <a:t>：在 </a:t>
            </a:r>
            <a:r>
              <a:rPr lang="en-US" altLang="zh-CN" dirty="0" err="1">
                <a:cs typeface="微软雅黑" panose="020B0503020204020204" charset="-122"/>
              </a:rPr>
              <a:t>ogbn-arxiv</a:t>
            </a:r>
            <a:r>
              <a:rPr lang="en-US" altLang="zh-CN" dirty="0">
                <a:cs typeface="微软雅黑" panose="020B0503020204020204" charset="-122"/>
              </a:rPr>
              <a:t> </a:t>
            </a:r>
            <a:r>
              <a:rPr lang="zh-CN" altLang="en-US" dirty="0">
                <a:cs typeface="微软雅黑" panose="020B0503020204020204" charset="-122"/>
              </a:rPr>
              <a:t>数据集上，</a:t>
            </a:r>
            <a:r>
              <a:rPr lang="en-US" altLang="zh-CN" dirty="0">
                <a:cs typeface="微软雅黑" panose="020B0503020204020204" charset="-122"/>
              </a:rPr>
              <a:t>LLM4NG </a:t>
            </a:r>
            <a:r>
              <a:rPr lang="zh-CN" altLang="en-US" dirty="0">
                <a:cs typeface="微软雅黑" panose="020B0503020204020204" charset="-122"/>
              </a:rPr>
              <a:t>实现了 </a:t>
            </a:r>
            <a:r>
              <a:rPr lang="en-US" altLang="zh-CN" dirty="0">
                <a:cs typeface="微软雅黑" panose="020B0503020204020204" charset="-122"/>
              </a:rPr>
              <a:t>56.83% </a:t>
            </a:r>
            <a:r>
              <a:rPr lang="zh-CN" altLang="en-US" dirty="0">
                <a:cs typeface="微软雅黑" panose="020B0503020204020204" charset="-122"/>
              </a:rPr>
              <a:t>的准确率，比基线方法提高了 </a:t>
            </a:r>
            <a:r>
              <a:rPr lang="en-US" altLang="zh-CN" dirty="0">
                <a:cs typeface="微软雅黑" panose="020B0503020204020204" charset="-122"/>
              </a:rPr>
              <a:t>76%</a:t>
            </a:r>
            <a:r>
              <a:rPr lang="zh-CN" altLang="en-US" dirty="0">
                <a:cs typeface="微软雅黑" panose="020B0503020204020204" charset="-122"/>
              </a:rPr>
              <a:t>。</a:t>
            </a:r>
            <a:endParaRPr lang="zh-CN" altLang="en-US" dirty="0">
              <a:cs typeface="微软雅黑" panose="020B0503020204020204" charset="-122"/>
            </a:endParaRPr>
          </a:p>
          <a:p>
            <a:pPr marL="285750" indent="-285750" fontAlgn="base">
              <a:buFont typeface="Wingdings" panose="05000000000000000000" pitchFamily="2" charset="2"/>
              <a:buChar char="Ø"/>
            </a:pPr>
            <a:endParaRPr lang="zh-CN" altLang="en-US" dirty="0">
              <a:cs typeface="微软雅黑" panose="020B0503020204020204" charset="-122"/>
            </a:endParaRPr>
          </a:p>
          <a:p>
            <a:pPr marL="285750" indent="-285750" fontAlgn="base">
              <a:buFont typeface="Wingdings" panose="05000000000000000000" pitchFamily="2" charset="2"/>
              <a:buChar char="Ø"/>
            </a:pPr>
            <a:r>
              <a:rPr lang="en-US" altLang="zh-CN" b="1" dirty="0">
                <a:cs typeface="微软雅黑" panose="020B0503020204020204" charset="-122"/>
              </a:rPr>
              <a:t>0-shot </a:t>
            </a:r>
            <a:r>
              <a:rPr lang="zh-CN" altLang="en-US" b="1" dirty="0">
                <a:cs typeface="微软雅黑" panose="020B0503020204020204" charset="-122"/>
              </a:rPr>
              <a:t>设置</a:t>
            </a:r>
            <a:r>
              <a:rPr lang="zh-CN" altLang="en-US" dirty="0">
                <a:cs typeface="微软雅黑" panose="020B0503020204020204" charset="-122"/>
              </a:rPr>
              <a:t>：在 </a:t>
            </a:r>
            <a:r>
              <a:rPr lang="en-US" altLang="zh-CN" dirty="0">
                <a:cs typeface="微软雅黑" panose="020B0503020204020204" charset="-122"/>
              </a:rPr>
              <a:t>PubMed </a:t>
            </a:r>
            <a:r>
              <a:rPr lang="zh-CN" altLang="en-US" dirty="0">
                <a:cs typeface="微软雅黑" panose="020B0503020204020204" charset="-122"/>
              </a:rPr>
              <a:t>数据集上，</a:t>
            </a:r>
            <a:r>
              <a:rPr lang="en-US" altLang="zh-CN" dirty="0">
                <a:cs typeface="微软雅黑" panose="020B0503020204020204" charset="-122"/>
              </a:rPr>
              <a:t>LLM4NG </a:t>
            </a:r>
            <a:r>
              <a:rPr lang="zh-CN" altLang="en-US" dirty="0">
                <a:cs typeface="微软雅黑" panose="020B0503020204020204" charset="-122"/>
              </a:rPr>
              <a:t>实现了 </a:t>
            </a:r>
            <a:r>
              <a:rPr lang="en-US" altLang="zh-CN" dirty="0">
                <a:cs typeface="微软雅黑" panose="020B0503020204020204" charset="-122"/>
              </a:rPr>
              <a:t>75.36% </a:t>
            </a:r>
            <a:r>
              <a:rPr lang="zh-CN" altLang="en-US" dirty="0">
                <a:cs typeface="微软雅黑" panose="020B0503020204020204" charset="-122"/>
              </a:rPr>
              <a:t>的准确率，超过了其他方法在 </a:t>
            </a:r>
            <a:r>
              <a:rPr lang="en-US" altLang="zh-CN" dirty="0">
                <a:cs typeface="微软雅黑" panose="020B0503020204020204" charset="-122"/>
              </a:rPr>
              <a:t>5-shot </a:t>
            </a:r>
            <a:r>
              <a:rPr lang="zh-CN" altLang="en-US" dirty="0">
                <a:cs typeface="微软雅黑" panose="020B0503020204020204" charset="-122"/>
              </a:rPr>
              <a:t>设置下的最高分数。</a:t>
            </a:r>
            <a:endParaRPr lang="zh-CN" altLang="en-US" dirty="0">
              <a:cs typeface="微软雅黑" panose="020B0503020204020204" charset="-122"/>
            </a:endParaRPr>
          </a:p>
        </p:txBody>
      </p:sp>
      <p:sp>
        <p:nvSpPr>
          <p:cNvPr id="28" name="文本框 27"/>
          <p:cNvSpPr txBox="1"/>
          <p:nvPr>
            <p:custDataLst>
              <p:tags r:id="rId7"/>
            </p:custDataLst>
          </p:nvPr>
        </p:nvSpPr>
        <p:spPr>
          <a:xfrm>
            <a:off x="6831311" y="2923694"/>
            <a:ext cx="2241376" cy="650875"/>
          </a:xfrm>
          <a:prstGeom prst="rect">
            <a:avLst/>
          </a:prstGeom>
          <a:noFill/>
        </p:spPr>
        <p:txBody>
          <a:bodyPr wrap="square" rtlCol="0">
            <a:spAutoFit/>
          </a:bodyPr>
          <a:lstStyle/>
          <a:p>
            <a:pPr algn="ctr">
              <a:lnSpc>
                <a:spcPct val="130000"/>
              </a:lnSpc>
            </a:pPr>
            <a:r>
              <a:rPr lang="zh-CN" altLang="en-US" sz="2800" b="1" spc="300" dirty="0">
                <a:solidFill>
                  <a:schemeClr val="accent4"/>
                </a:solidFill>
                <a:latin typeface="+mn-ea"/>
                <a:cs typeface="微软雅黑" panose="020B0503020204020204" charset="-122"/>
              </a:rPr>
              <a:t>实验结果</a:t>
            </a:r>
            <a:endParaRPr lang="zh-CN" altLang="en-US" sz="2800" b="1" spc="300" dirty="0">
              <a:solidFill>
                <a:schemeClr val="accent4"/>
              </a:solidFill>
              <a:latin typeface="+mn-ea"/>
              <a:cs typeface="微软雅黑" panose="020B0503020204020204" charset="-122"/>
            </a:endParaRPr>
          </a:p>
        </p:txBody>
      </p:sp>
      <p:sp>
        <p:nvSpPr>
          <p:cNvPr id="29" name="文本框 28"/>
          <p:cNvSpPr txBox="1"/>
          <p:nvPr>
            <p:custDataLst>
              <p:tags r:id="rId8"/>
            </p:custDataLst>
          </p:nvPr>
        </p:nvSpPr>
        <p:spPr>
          <a:xfrm>
            <a:off x="6652200" y="3719713"/>
            <a:ext cx="4556684" cy="1078865"/>
          </a:xfrm>
          <a:prstGeom prst="rect">
            <a:avLst/>
          </a:prstGeom>
          <a:noFill/>
        </p:spPr>
        <p:txBody>
          <a:bodyPr wrap="square" lIns="0" tIns="0" rIns="0" bIns="0" rtlCol="0">
            <a:spAutoFit/>
          </a:bodyPr>
          <a:lstStyle/>
          <a:p>
            <a:pPr>
              <a:lnSpc>
                <a:spcPct val="130000"/>
              </a:lnSpc>
            </a:pPr>
            <a:r>
              <a:rPr lang="zh-CN" altLang="en-US" dirty="0">
                <a:cs typeface="微软雅黑" panose="020B0503020204020204" charset="-122"/>
              </a:rPr>
              <a:t>与不使用边预测器的版本相比，</a:t>
            </a:r>
            <a:r>
              <a:rPr lang="en-US" altLang="zh-CN" dirty="0">
                <a:cs typeface="微软雅黑" panose="020B0503020204020204" charset="-122"/>
              </a:rPr>
              <a:t>LLM4NG </a:t>
            </a:r>
            <a:r>
              <a:rPr lang="zh-CN" altLang="en-US" dirty="0">
                <a:cs typeface="微软雅黑" panose="020B0503020204020204" charset="-122"/>
              </a:rPr>
              <a:t>在所有设置下均表现更好，说明结构信息在传播监督信号方面起到了关键作用。</a:t>
            </a:r>
            <a:endParaRPr lang="zh-CN" altLang="en-US" spc="300" dirty="0">
              <a:solidFill>
                <a:schemeClr val="tx1">
                  <a:lumMod val="85000"/>
                  <a:lumOff val="15000"/>
                </a:schemeClr>
              </a:solidFill>
              <a:cs typeface="微软雅黑" panose="020B0503020204020204" charset="-122"/>
            </a:endParaRPr>
          </a:p>
        </p:txBody>
      </p:sp>
      <p:grpSp>
        <p:nvGrpSpPr>
          <p:cNvPr id="30" name="组合 29"/>
          <p:cNvGrpSpPr/>
          <p:nvPr>
            <p:custDataLst>
              <p:tags r:id="rId9"/>
            </p:custDataLst>
          </p:nvPr>
        </p:nvGrpSpPr>
        <p:grpSpPr>
          <a:xfrm>
            <a:off x="6510909" y="2690945"/>
            <a:ext cx="360000" cy="360000"/>
            <a:chOff x="7296152" y="2228854"/>
            <a:chExt cx="479426" cy="481013"/>
          </a:xfrm>
          <a:solidFill>
            <a:schemeClr val="bg1"/>
          </a:solidFill>
        </p:grpSpPr>
        <p:sp>
          <p:nvSpPr>
            <p:cNvPr id="31" name="Freeform 109"/>
            <p:cNvSpPr/>
            <p:nvPr>
              <p:custDataLst>
                <p:tags r:id="rId10"/>
              </p:custDataLst>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5" name="Freeform 110"/>
            <p:cNvSpPr/>
            <p:nvPr>
              <p:custDataLst>
                <p:tags r:id="rId11"/>
              </p:custDataLst>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6" name="Freeform 111"/>
            <p:cNvSpPr/>
            <p:nvPr>
              <p:custDataLst>
                <p:tags r:id="rId12"/>
              </p:custDataLst>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7" name="Freeform 112"/>
            <p:cNvSpPr/>
            <p:nvPr>
              <p:custDataLst>
                <p:tags r:id="rId13"/>
              </p:custDataLst>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48" name="组合 47"/>
          <p:cNvGrpSpPr/>
          <p:nvPr>
            <p:custDataLst>
              <p:tags r:id="rId14"/>
            </p:custDataLst>
          </p:nvPr>
        </p:nvGrpSpPr>
        <p:grpSpPr>
          <a:xfrm>
            <a:off x="844323" y="2690945"/>
            <a:ext cx="360000" cy="360000"/>
            <a:chOff x="6334127" y="2228854"/>
            <a:chExt cx="481013" cy="481013"/>
          </a:xfrm>
          <a:solidFill>
            <a:schemeClr val="bg1"/>
          </a:solidFill>
        </p:grpSpPr>
        <p:sp>
          <p:nvSpPr>
            <p:cNvPr id="49" name="Freeform 113"/>
            <p:cNvSpPr/>
            <p:nvPr>
              <p:custDataLst>
                <p:tags r:id="rId15"/>
              </p:custDataLst>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0" name="Freeform 114"/>
            <p:cNvSpPr/>
            <p:nvPr>
              <p:custDataLst>
                <p:tags r:id="rId16"/>
              </p:custDataLst>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1" name="Freeform 115"/>
            <p:cNvSpPr/>
            <p:nvPr>
              <p:custDataLst>
                <p:tags r:id="rId17"/>
              </p:custDataLst>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2" name="Freeform 116"/>
            <p:cNvSpPr/>
            <p:nvPr>
              <p:custDataLst>
                <p:tags r:id="rId18"/>
              </p:custDataLst>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53" name="文本框 52"/>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marL="228600" marR="0" lvl="0" indent="-22860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5</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探索方向</a:t>
            </a:r>
            <a:endParaRPr lang="zh-CN" altLang="en-US" dirty="0"/>
          </a:p>
        </p:txBody>
      </p:sp>
      <p:sp>
        <p:nvSpPr>
          <p:cNvPr id="8" name="平行四边形 7"/>
          <p:cNvSpPr/>
          <p:nvPr/>
        </p:nvSpPr>
        <p:spPr>
          <a:xfrm>
            <a:off x="674412" y="1626014"/>
            <a:ext cx="5724000" cy="3207658"/>
          </a:xfrm>
          <a:prstGeom prst="parallelogram">
            <a:avLst/>
          </a:prstGeom>
          <a:noFill/>
          <a:ln w="38100">
            <a:gradFill>
              <a:gsLst>
                <a:gs pos="20000">
                  <a:srgbClr val="003378">
                    <a:alpha val="0"/>
                  </a:srgbClr>
                </a:gs>
                <a:gs pos="0">
                  <a:schemeClr val="accent1">
                    <a:alpha val="0"/>
                  </a:schemeClr>
                </a:gs>
                <a:gs pos="100000">
                  <a:schemeClr val="accent1"/>
                </a:gs>
              </a:gsLst>
              <a:lin ang="1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1" name="平行四边形 10"/>
          <p:cNvSpPr/>
          <p:nvPr/>
        </p:nvSpPr>
        <p:spPr>
          <a:xfrm>
            <a:off x="5822046" y="2366244"/>
            <a:ext cx="5724000" cy="3207658"/>
          </a:xfrm>
          <a:prstGeom prst="parallelogram">
            <a:avLst/>
          </a:prstGeom>
          <a:noFill/>
          <a:ln w="38100">
            <a:gradFill>
              <a:gsLst>
                <a:gs pos="20000">
                  <a:srgbClr val="003378">
                    <a:alpha val="0"/>
                  </a:srgbClr>
                </a:gs>
                <a:gs pos="0">
                  <a:schemeClr val="accent1">
                    <a:alpha val="0"/>
                  </a:schemeClr>
                </a:gs>
                <a:gs pos="100000">
                  <a:schemeClr val="accent4"/>
                </a:gs>
              </a:gsLst>
              <a:lin ang="96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6" name="文本框 15"/>
          <p:cNvSpPr txBox="1"/>
          <p:nvPr/>
        </p:nvSpPr>
        <p:spPr>
          <a:xfrm>
            <a:off x="4978400" y="2558913"/>
            <a:ext cx="2235200" cy="1653914"/>
          </a:xfrm>
          <a:prstGeom prst="rect">
            <a:avLst/>
          </a:prstGeom>
          <a:noFill/>
        </p:spPr>
        <p:txBody>
          <a:bodyPr wrap="square" lIns="0" tIns="0" rIns="0" bIns="0" rtlCol="0">
            <a:spAutoFit/>
          </a:bodyPr>
          <a:lstStyle/>
          <a:p>
            <a:pPr marL="0" marR="0" lvl="0" indent="0" algn="ctr" defTabSz="914400" rtl="0" eaLnBrk="1" fontAlgn="auto" latinLnBrk="0" hangingPunct="1">
              <a:lnSpc>
                <a:spcPct val="120000"/>
              </a:lnSpc>
              <a:spcBef>
                <a:spcPts val="0"/>
              </a:spcBef>
              <a:spcAft>
                <a:spcPts val="0"/>
              </a:spcAft>
              <a:buClrTx/>
              <a:buSzTx/>
              <a:buFontTx/>
              <a:buNone/>
              <a:defRPr/>
            </a:pPr>
            <a:r>
              <a:rPr kumimoji="0" lang="en-US" altLang="zh-CN" sz="9600" b="0" i="1" u="none" strike="noStrike" kern="1200" cap="none" spc="300" normalizeH="0" baseline="0" noProof="0" dirty="0">
                <a:ln>
                  <a:noFill/>
                </a:ln>
                <a:solidFill>
                  <a:srgbClr val="4874CB">
                    <a:alpha val="11000"/>
                  </a:srgbClr>
                </a:solidFill>
                <a:effectLst/>
                <a:uLnTx/>
                <a:uFillTx/>
                <a:latin typeface="微软雅黑" panose="020B0503020204020204" charset="-122"/>
                <a:ea typeface="微软雅黑" panose="020B0503020204020204" charset="-122"/>
                <a:cs typeface="微软雅黑" panose="020B0503020204020204" charset="-122"/>
              </a:rPr>
              <a:t>VS</a:t>
            </a:r>
            <a:endParaRPr kumimoji="0" lang="zh-CN" altLang="en-US" sz="9600" b="0" i="1" u="none" strike="noStrike" kern="1200" cap="none" spc="300" normalizeH="0" baseline="0" noProof="0" dirty="0">
              <a:ln>
                <a:noFill/>
              </a:ln>
              <a:solidFill>
                <a:srgbClr val="4874CB">
                  <a:alpha val="11000"/>
                </a:srgbClr>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7" name="文本框 16"/>
          <p:cNvSpPr txBox="1"/>
          <p:nvPr/>
        </p:nvSpPr>
        <p:spPr>
          <a:xfrm>
            <a:off x="6723709" y="3584786"/>
            <a:ext cx="3904343" cy="1160831"/>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algn="just"/>
            <a:r>
              <a:rPr lang="zh-CN" altLang="en-US" sz="2000" dirty="0">
                <a:cs typeface="微软雅黑" panose="020B0503020204020204" charset="-122"/>
              </a:rPr>
              <a:t>研究如何利用已知标记样本生成更多样化的样本，丰富监督信号，增强模型的泛化能力。</a:t>
            </a:r>
            <a:endParaRPr lang="zh-CN" altLang="en-US" sz="2000" dirty="0">
              <a:cs typeface="微软雅黑" panose="020B0503020204020204" charset="-122"/>
            </a:endParaRPr>
          </a:p>
        </p:txBody>
      </p:sp>
      <p:sp>
        <p:nvSpPr>
          <p:cNvPr id="18" name="文本框 17"/>
          <p:cNvSpPr txBox="1"/>
          <p:nvPr/>
        </p:nvSpPr>
        <p:spPr>
          <a:xfrm>
            <a:off x="6723709" y="2892691"/>
            <a:ext cx="2656114" cy="505588"/>
          </a:xfrm>
          <a:prstGeom prst="rect">
            <a:avLst/>
          </a:prstGeom>
          <a:noFill/>
        </p:spPr>
        <p:txBody>
          <a:bodyPr wrap="square" lIns="0" tIns="0" rIns="0" bIns="0" rtlCol="0">
            <a:spAutoFit/>
          </a:bodyPr>
          <a:lstStyle/>
          <a:p>
            <a:pPr>
              <a:lnSpc>
                <a:spcPct val="130000"/>
              </a:lnSpc>
            </a:pPr>
            <a:r>
              <a:rPr lang="zh-CN" altLang="en-US" sz="2800" b="1" spc="300" dirty="0">
                <a:solidFill>
                  <a:schemeClr val="accent4"/>
                </a:solidFill>
                <a:latin typeface="+mj-ea"/>
                <a:cs typeface="微软雅黑" panose="020B0503020204020204" charset="-122"/>
              </a:rPr>
              <a:t>高标注率情况：</a:t>
            </a:r>
            <a:endParaRPr lang="zh-CN" altLang="en-US" sz="2800" b="1" spc="300" dirty="0">
              <a:solidFill>
                <a:schemeClr val="accent4"/>
              </a:solidFill>
              <a:latin typeface="+mj-ea"/>
              <a:cs typeface="微软雅黑" panose="020B0503020204020204" charset="-122"/>
            </a:endParaRPr>
          </a:p>
        </p:txBody>
      </p:sp>
      <p:sp>
        <p:nvSpPr>
          <p:cNvPr id="19" name="文本框 18"/>
          <p:cNvSpPr txBox="1"/>
          <p:nvPr/>
        </p:nvSpPr>
        <p:spPr>
          <a:xfrm>
            <a:off x="1488961" y="2719151"/>
            <a:ext cx="3904343" cy="1160831"/>
          </a:xfrm>
          <a:prstGeom prst="rect">
            <a:avLst/>
          </a:prstGeom>
          <a:noFill/>
        </p:spPr>
        <p:txBody>
          <a:bodyPr wrap="square" lIns="0" tIns="0" rIns="0" bIns="0" rtlCol="0">
            <a:spAutoFit/>
          </a:bodyPr>
          <a:lstStyle>
            <a:defPPr>
              <a:defRPr lang="zh-CN"/>
            </a:defPPr>
            <a:lvl1pPr>
              <a:lnSpc>
                <a:spcPct val="130000"/>
              </a:lnSpc>
              <a:defRPr sz="1200" spc="300">
                <a:solidFill>
                  <a:schemeClr val="tx1">
                    <a:lumMod val="85000"/>
                    <a:lumOff val="15000"/>
                  </a:schemeClr>
                </a:solidFill>
              </a:defRPr>
            </a:lvl1pPr>
          </a:lstStyle>
          <a:p>
            <a:pPr marL="0" marR="0" lvl="0" indent="0" algn="r"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微软雅黑" panose="020B0503020204020204" charset="-122"/>
              </a:rPr>
              <a:t>如标签不平衡和标签噪声，利用 </a:t>
            </a:r>
            <a:r>
              <a:rPr kumimoji="0" lang="en-US" altLang="zh-CN" sz="2000" b="0"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微软雅黑" panose="020B0503020204020204" charset="-122"/>
              </a:rPr>
              <a:t>LLMs </a:t>
            </a:r>
            <a:r>
              <a:rPr kumimoji="0" lang="zh-CN" altLang="en-US" sz="2000" b="0"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微软雅黑" panose="020B0503020204020204" charset="-122"/>
              </a:rPr>
              <a:t>补充不平衡类别的样本，纠正错误标记的样本。</a:t>
            </a:r>
            <a:endParaRPr kumimoji="0" lang="zh-CN" altLang="en-US" sz="2000" b="0" i="0" u="none" strike="noStrike" kern="1200" cap="none" spc="300" normalizeH="0" baseline="0" noProof="0" dirty="0">
              <a:ln>
                <a:noFill/>
              </a:ln>
              <a:solidFill>
                <a:prstClr val="black">
                  <a:lumMod val="85000"/>
                  <a:lumOff val="15000"/>
                </a:prstClr>
              </a:solidFill>
              <a:effectLst/>
              <a:uLnTx/>
              <a:uFillTx/>
              <a:latin typeface="微软雅黑" panose="020B0503020204020204" charset="-122"/>
              <a:ea typeface="微软雅黑" panose="020B0503020204020204" charset="-122"/>
              <a:cs typeface="微软雅黑" panose="020B0503020204020204" charset="-122"/>
            </a:endParaRPr>
          </a:p>
        </p:txBody>
      </p:sp>
      <p:sp>
        <p:nvSpPr>
          <p:cNvPr id="20" name="文本框 19"/>
          <p:cNvSpPr txBox="1"/>
          <p:nvPr/>
        </p:nvSpPr>
        <p:spPr>
          <a:xfrm>
            <a:off x="1488960" y="2027056"/>
            <a:ext cx="3904343" cy="505588"/>
          </a:xfrm>
          <a:prstGeom prst="rect">
            <a:avLst/>
          </a:prstGeom>
          <a:noFill/>
        </p:spPr>
        <p:txBody>
          <a:bodyPr wrap="square" lIns="0" tIns="0" rIns="0" bIns="0" rtlCol="0">
            <a:spAutoFit/>
          </a:bodyPr>
          <a:lstStyle/>
          <a:p>
            <a:pPr algn="r">
              <a:lnSpc>
                <a:spcPct val="130000"/>
              </a:lnSpc>
            </a:pPr>
            <a:r>
              <a:rPr lang="zh-CN" altLang="en-US" sz="2800" b="1" spc="300" dirty="0">
                <a:solidFill>
                  <a:schemeClr val="accent1"/>
                </a:solidFill>
                <a:latin typeface="+mj-ea"/>
                <a:cs typeface="微软雅黑" panose="020B0503020204020204" charset="-122"/>
              </a:rPr>
              <a:t>探索更多弱监督场景</a:t>
            </a:r>
            <a:endParaRPr lang="zh-CN" altLang="en-US" sz="2800" b="1" spc="300" dirty="0">
              <a:solidFill>
                <a:schemeClr val="accent1"/>
              </a:solidFill>
              <a:latin typeface="+mj-ea"/>
              <a:cs typeface="微软雅黑" panose="020B0503020204020204" charset="-122"/>
            </a:endParaRPr>
          </a:p>
        </p:txBody>
      </p:sp>
      <p:sp>
        <p:nvSpPr>
          <p:cNvPr id="21" name="文本框 20"/>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marL="228600" marR="0" lvl="0" indent="-228600" algn="ctr"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6</a:t>
            </a:r>
            <a:endParaRPr kumimoji="0" lang="en-US" altLang="zh-CN" sz="3600" b="1"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867724" y="3429199"/>
            <a:ext cx="10600691" cy="1577975"/>
            <a:chOff x="5181690" y="2820871"/>
            <a:chExt cx="7467425" cy="1111570"/>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5</a:t>
              </a:r>
              <a:endParaRPr lang="en-US" altLang="zh-CN" sz="4400" dirty="0">
                <a:latin typeface="微软雅黑" panose="020B0503020204020204" charset="-122"/>
                <a:cs typeface="微软雅黑" panose="020B0503020204020204" charset="-122"/>
              </a:endParaRPr>
            </a:p>
          </p:txBody>
        </p:sp>
        <p:sp>
          <p:nvSpPr>
            <p:cNvPr id="8" name="文本框 7"/>
            <p:cNvSpPr txBox="1"/>
            <p:nvPr/>
          </p:nvSpPr>
          <p:spPr>
            <a:xfrm>
              <a:off x="5988641" y="2888415"/>
              <a:ext cx="6660474" cy="1044026"/>
            </a:xfrm>
            <a:prstGeom prst="rect">
              <a:avLst/>
            </a:prstGeom>
            <a:noFill/>
          </p:spPr>
          <p:txBody>
            <a:bodyPr wrap="square" lIns="0" tIns="0" rIns="0" bIns="0" rtlCol="0">
              <a:spAutoFit/>
            </a:bodyPr>
            <a:lstStyle/>
            <a:p>
              <a:pPr indent="0" fontAlgn="auto">
                <a:spcBef>
                  <a:spcPts val="500"/>
                </a:spcBef>
              </a:pPr>
              <a:r>
                <a:rPr lang="zh-CN" altLang="en-US" sz="3600" b="1" spc="300" dirty="0" smtClean="0">
                  <a:latin typeface="+mj-ea"/>
                  <a:ea typeface="+mj-ea"/>
                  <a:cs typeface="微软雅黑" panose="020B0503020204020204" charset="-122"/>
                  <a:sym typeface="+mn-ea"/>
                </a:rPr>
                <a:t>通过序列建模使</a:t>
              </a:r>
              <a:r>
                <a:rPr lang="zh-CN" altLang="en-US" sz="3600" b="1" spc="300" dirty="0" smtClean="0">
                  <a:solidFill>
                    <a:srgbClr val="547CCA"/>
                  </a:solidFill>
                  <a:latin typeface="+mj-ea"/>
                  <a:ea typeface="+mj-ea"/>
                  <a:cs typeface="微软雅黑" panose="020B0503020204020204" charset="-122"/>
                  <a:sym typeface="+mn-ea"/>
                </a:rPr>
                <a:t>大视觉模型</a:t>
              </a:r>
              <a:r>
                <a:rPr lang="zh-CN" altLang="en-US" sz="3600" b="1" spc="300" dirty="0" smtClean="0">
                  <a:latin typeface="+mj-ea"/>
                  <a:ea typeface="+mj-ea"/>
                  <a:cs typeface="微软雅黑" panose="020B0503020204020204" charset="-122"/>
                  <a:sym typeface="+mn-ea"/>
                </a:rPr>
                <a:t>实现可扩展学习</a:t>
              </a:r>
              <a:endParaRPr lang="zh-CN" altLang="en-US" sz="3600" b="1" spc="300" dirty="0" smtClean="0">
                <a:latin typeface="+mj-ea"/>
                <a:ea typeface="+mj-ea"/>
                <a:cs typeface="微软雅黑" panose="020B0503020204020204" charset="-122"/>
                <a:sym typeface="+mn-ea"/>
              </a:endParaRPr>
            </a:p>
            <a:p>
              <a:pPr indent="0" fontAlgn="auto">
                <a:spcBef>
                  <a:spcPts val="500"/>
                </a:spcBef>
              </a:pPr>
              <a:r>
                <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rPr>
                <a:t>Sequential Modeling Enables Scalable Learning for Large Vision Models</a:t>
              </a:r>
              <a:endParaRPr lang="en-US" altLang="zh-CN" sz="1600" b="1" spc="300" dirty="0">
                <a:solidFill>
                  <a:srgbClr val="C8C8C8"/>
                </a:solidFill>
                <a:latin typeface="微软雅黑" panose="020B0503020204020204" charset="-122"/>
                <a:ea typeface="微软雅黑" panose="020B0503020204020204" charset="-122"/>
                <a:cs typeface="微软雅黑" panose="020B0503020204020204" charset="-122"/>
              </a:endParaRPr>
            </a:p>
            <a:p>
              <a:pPr indent="0" fontAlgn="auto">
                <a:spcBef>
                  <a:spcPts val="500"/>
                </a:spcBef>
              </a:pP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(From</a:t>
              </a:r>
              <a:r>
                <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rPr>
                <a:t>：</a:t>
              </a:r>
              <a:r>
                <a:rPr lang="en-US" altLang="zh-CN" sz="2000" b="1" spc="300" dirty="0">
                  <a:solidFill>
                    <a:schemeClr val="accent3"/>
                  </a:solidFill>
                  <a:latin typeface="微软雅黑" panose="020B0503020204020204" charset="-122"/>
                  <a:ea typeface="微软雅黑" panose="020B0503020204020204" charset="-122"/>
                  <a:cs typeface="微软雅黑" panose="020B0503020204020204" charset="-122"/>
                </a:rPr>
                <a:t>2024CVPR)</a:t>
              </a:r>
              <a:endParaRPr lang="zh-CN" altLang="en-US" sz="2000" b="1" spc="300" dirty="0">
                <a:solidFill>
                  <a:schemeClr val="accent3"/>
                </a:solidFill>
                <a:latin typeface="微软雅黑" panose="020B0503020204020204" charset="-122"/>
                <a:ea typeface="微软雅黑" panose="020B0503020204020204" charset="-122"/>
                <a:cs typeface="微软雅黑" panose="020B0503020204020204" charset="-122"/>
              </a:endParaRPr>
            </a:p>
          </p:txBody>
        </p:sp>
      </p:grpSp>
      <p:sp>
        <p:nvSpPr>
          <p:cNvPr id="6" name="文本框 5"/>
          <p:cNvSpPr txBox="1"/>
          <p:nvPr/>
        </p:nvSpPr>
        <p:spPr>
          <a:xfrm>
            <a:off x="8333740" y="5749290"/>
            <a:ext cx="261302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cs typeface="微软雅黑" panose="020B0503020204020204" charset="-122"/>
              </a:rPr>
              <a:t>汇报人：李宇恒</a:t>
            </a:r>
            <a:r>
              <a:rPr lang="en-US" altLang="zh-CN" b="1">
                <a:latin typeface="微软雅黑" panose="020B0503020204020204" charset="-122"/>
                <a:ea typeface="微软雅黑" panose="020B0503020204020204" charset="-122"/>
                <a:cs typeface="微软雅黑" panose="020B0503020204020204" charset="-122"/>
              </a:rPr>
              <a:t> </a:t>
            </a:r>
            <a:r>
              <a:rPr lang="zh-CN" altLang="en-US" b="1">
                <a:latin typeface="微软雅黑" panose="020B0503020204020204" charset="-122"/>
                <a:ea typeface="微软雅黑" panose="020B0503020204020204" charset="-122"/>
                <a:cs typeface="微软雅黑" panose="020B0503020204020204" charset="-122"/>
              </a:rPr>
              <a:t>李博阳</a:t>
            </a:r>
            <a:endParaRPr lang="zh-CN" altLang="en-US" b="1">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custDataLst>
              <p:tags r:id="rId1"/>
            </p:custDataLst>
          </p:nvPr>
        </p:nvGrpSpPr>
        <p:grpSpPr>
          <a:xfrm>
            <a:off x="6146007" y="3150297"/>
            <a:ext cx="5844097" cy="511814"/>
            <a:chOff x="5181690" y="2820871"/>
            <a:chExt cx="6290318" cy="550893"/>
          </a:xfrm>
        </p:grpSpPr>
        <p:sp>
          <p:nvSpPr>
            <p:cNvPr id="4" name="椭圆 3"/>
            <p:cNvSpPr/>
            <p:nvPr>
              <p:custDataLst>
                <p:tags r:id="rId2"/>
              </p:custDataLst>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1</a:t>
              </a:r>
              <a:endParaRPr lang="zh-CN" altLang="en-US" sz="2400" dirty="0">
                <a:latin typeface="微软雅黑" panose="020B0503020204020204" charset="-122"/>
                <a:cs typeface="微软雅黑" panose="020B0503020204020204" charset="-122"/>
              </a:endParaRPr>
            </a:p>
          </p:txBody>
        </p:sp>
        <p:sp>
          <p:nvSpPr>
            <p:cNvPr id="8" name="文本框 7"/>
            <p:cNvSpPr txBox="1"/>
            <p:nvPr>
              <p:custDataLst>
                <p:tags r:id="rId3"/>
              </p:custDataLst>
            </p:nvPr>
          </p:nvSpPr>
          <p:spPr>
            <a:xfrm>
              <a:off x="6025662" y="2880873"/>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前置知识与背景</a:t>
              </a:r>
              <a:endParaRPr lang="zh-CN" altLang="en-US" sz="2400" b="1" spc="300" dirty="0">
                <a:solidFill>
                  <a:schemeClr val="accent3"/>
                </a:solidFill>
                <a:cs typeface="微软雅黑" panose="020B0503020204020204" charset="-122"/>
              </a:endParaRPr>
            </a:p>
          </p:txBody>
        </p:sp>
      </p:grpSp>
      <p:grpSp>
        <p:nvGrpSpPr>
          <p:cNvPr id="18" name="组合 17"/>
          <p:cNvGrpSpPr/>
          <p:nvPr>
            <p:custDataLst>
              <p:tags r:id="rId4"/>
            </p:custDataLst>
          </p:nvPr>
        </p:nvGrpSpPr>
        <p:grpSpPr>
          <a:xfrm>
            <a:off x="6147923" y="3868319"/>
            <a:ext cx="5844097" cy="511814"/>
            <a:chOff x="5181690" y="3693789"/>
            <a:chExt cx="6290318" cy="550893"/>
          </a:xfrm>
        </p:grpSpPr>
        <p:sp>
          <p:nvSpPr>
            <p:cNvPr id="5" name="椭圆 4"/>
            <p:cNvSpPr/>
            <p:nvPr>
              <p:custDataLst>
                <p:tags r:id="rId5"/>
              </p:custDataLst>
            </p:nvPr>
          </p:nvSpPr>
          <p:spPr>
            <a:xfrm>
              <a:off x="5181690" y="3693789"/>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2</a:t>
              </a:r>
              <a:endParaRPr lang="zh-CN" altLang="en-US" sz="2400" dirty="0">
                <a:latin typeface="微软雅黑" panose="020B0503020204020204" charset="-122"/>
                <a:cs typeface="微软雅黑" panose="020B0503020204020204" charset="-122"/>
              </a:endParaRPr>
            </a:p>
          </p:txBody>
        </p:sp>
        <p:sp>
          <p:nvSpPr>
            <p:cNvPr id="10" name="文本框 9"/>
            <p:cNvSpPr txBox="1"/>
            <p:nvPr>
              <p:custDataLst>
                <p:tags r:id="rId6"/>
              </p:custDataLst>
            </p:nvPr>
          </p:nvSpPr>
          <p:spPr>
            <a:xfrm>
              <a:off x="6025662" y="3748369"/>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研究内容与方法</a:t>
              </a:r>
              <a:endParaRPr lang="zh-CN" altLang="en-US" sz="2400" b="1" spc="300" dirty="0">
                <a:latin typeface="+mj-ea"/>
                <a:ea typeface="+mj-ea"/>
                <a:cs typeface="微软雅黑" panose="020B0503020204020204" charset="-122"/>
              </a:endParaRPr>
            </a:p>
          </p:txBody>
        </p:sp>
      </p:grpSp>
      <p:grpSp>
        <p:nvGrpSpPr>
          <p:cNvPr id="17" name="组合 16"/>
          <p:cNvGrpSpPr/>
          <p:nvPr>
            <p:custDataLst>
              <p:tags r:id="rId7"/>
            </p:custDataLst>
          </p:nvPr>
        </p:nvGrpSpPr>
        <p:grpSpPr>
          <a:xfrm>
            <a:off x="6146007" y="4587405"/>
            <a:ext cx="5853574" cy="511814"/>
            <a:chOff x="5184190" y="4548742"/>
            <a:chExt cx="6300518" cy="550893"/>
          </a:xfrm>
        </p:grpSpPr>
        <p:sp>
          <p:nvSpPr>
            <p:cNvPr id="6" name="椭圆 5"/>
            <p:cNvSpPr/>
            <p:nvPr>
              <p:custDataLst>
                <p:tags r:id="rId8"/>
              </p:custDataLst>
            </p:nvPr>
          </p:nvSpPr>
          <p:spPr>
            <a:xfrm>
              <a:off x="5184190" y="4548742"/>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3</a:t>
              </a:r>
              <a:endParaRPr lang="zh-CN" altLang="en-US" sz="2400" dirty="0">
                <a:latin typeface="微软雅黑" panose="020B0503020204020204" charset="-122"/>
                <a:cs typeface="微软雅黑" panose="020B0503020204020204" charset="-122"/>
              </a:endParaRPr>
            </a:p>
          </p:txBody>
        </p:sp>
        <p:sp>
          <p:nvSpPr>
            <p:cNvPr id="12" name="文本框 11"/>
            <p:cNvSpPr txBox="1"/>
            <p:nvPr>
              <p:custDataLst>
                <p:tags r:id="rId9"/>
              </p:custDataLst>
            </p:nvPr>
          </p:nvSpPr>
          <p:spPr>
            <a:xfrm>
              <a:off x="6025662" y="4608744"/>
              <a:ext cx="54590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实验结果与分析</a:t>
              </a:r>
              <a:endParaRPr lang="zh-CN" altLang="en-US" sz="2400" b="1" spc="300" dirty="0">
                <a:solidFill>
                  <a:schemeClr val="accent3"/>
                </a:solidFill>
                <a:cs typeface="微软雅黑" panose="020B0503020204020204" charset="-122"/>
              </a:endParaRPr>
            </a:p>
          </p:txBody>
        </p:sp>
      </p:grpSp>
      <p:grpSp>
        <p:nvGrpSpPr>
          <p:cNvPr id="16" name="组合 15"/>
          <p:cNvGrpSpPr/>
          <p:nvPr>
            <p:custDataLst>
              <p:tags r:id="rId10"/>
            </p:custDataLst>
          </p:nvPr>
        </p:nvGrpSpPr>
        <p:grpSpPr>
          <a:xfrm>
            <a:off x="6146007" y="5303827"/>
            <a:ext cx="5844097" cy="511814"/>
            <a:chOff x="5181690" y="5404127"/>
            <a:chExt cx="6290318" cy="550893"/>
          </a:xfrm>
        </p:grpSpPr>
        <p:sp>
          <p:nvSpPr>
            <p:cNvPr id="7" name="椭圆 6"/>
            <p:cNvSpPr/>
            <p:nvPr>
              <p:custDataLst>
                <p:tags r:id="rId11"/>
              </p:custDataLst>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cs typeface="微软雅黑" panose="020B0503020204020204" charset="-122"/>
                </a:rPr>
                <a:t>4</a:t>
              </a:r>
              <a:endParaRPr lang="zh-CN" altLang="en-US" sz="2400" dirty="0">
                <a:latin typeface="微软雅黑" panose="020B0503020204020204" charset="-122"/>
                <a:cs typeface="微软雅黑" panose="020B0503020204020204" charset="-122"/>
              </a:endParaRPr>
            </a:p>
          </p:txBody>
        </p:sp>
        <p:sp>
          <p:nvSpPr>
            <p:cNvPr id="14" name="文本框 13"/>
            <p:cNvSpPr txBox="1"/>
            <p:nvPr>
              <p:custDataLst>
                <p:tags r:id="rId12"/>
              </p:custDataLst>
            </p:nvPr>
          </p:nvSpPr>
          <p:spPr>
            <a:xfrm>
              <a:off x="6025662" y="5469119"/>
              <a:ext cx="5446346" cy="397105"/>
            </a:xfrm>
            <a:prstGeom prst="rect">
              <a:avLst/>
            </a:prstGeom>
            <a:noFill/>
          </p:spPr>
          <p:txBody>
            <a:bodyPr wrap="square" lIns="0" tIns="0" rIns="0" bIns="0" rtlCol="0">
              <a:spAutoFit/>
            </a:bodyPr>
            <a:lstStyle/>
            <a:p>
              <a:r>
                <a:rPr lang="zh-CN" altLang="en-US" sz="2400" b="1" spc="300" dirty="0">
                  <a:latin typeface="+mj-ea"/>
                  <a:ea typeface="+mj-ea"/>
                  <a:cs typeface="微软雅黑" panose="020B0503020204020204" charset="-122"/>
                </a:rPr>
                <a:t>模型的局限性</a:t>
              </a:r>
              <a:endParaRPr lang="zh-CN" altLang="en-US" sz="2400" b="1" spc="300" dirty="0">
                <a:solidFill>
                  <a:schemeClr val="accent3"/>
                </a:solidFill>
                <a:cs typeface="微软雅黑" panose="020B0503020204020204" charset="-122"/>
              </a:endParaRPr>
            </a:p>
          </p:txBody>
        </p:sp>
      </p:grpSp>
      <p:sp>
        <p:nvSpPr>
          <p:cNvPr id="2" name="文本占位符 5"/>
          <p:cNvSpPr txBox="1"/>
          <p:nvPr/>
        </p:nvSpPr>
        <p:spPr>
          <a:xfrm>
            <a:off x="1678166" y="4121285"/>
            <a:ext cx="2762739" cy="914398"/>
          </a:xfrm>
          <a:prstGeom prst="rect">
            <a:avLst/>
          </a:prstGeom>
        </p:spPr>
        <p:txBody>
          <a:bodyPr>
            <a:noAutofit/>
          </a:bodyPr>
          <a:lstStyle>
            <a:lvl1pPr marL="0" indent="0" algn="ctr" rtl="0" eaLnBrk="0" fontAlgn="base" hangingPunct="0">
              <a:lnSpc>
                <a:spcPct val="90000"/>
              </a:lnSpc>
              <a:spcBef>
                <a:spcPts val="1000"/>
              </a:spcBef>
              <a:spcAft>
                <a:spcPct val="0"/>
              </a:spcAft>
              <a:buFont typeface="Arial" panose="020B0604020202020204" pitchFamily="34" charset="0"/>
              <a:buNone/>
              <a:defRPr sz="6000" b="1" kern="1200">
                <a:solidFill>
                  <a:schemeClr val="accent1"/>
                </a:solidFill>
                <a:latin typeface="微软雅黑" panose="020B0503020204020204" charset="-122"/>
                <a:ea typeface="微软雅黑" panose="020B050302020402020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4000" dirty="0" smtClean="0">
                <a:cs typeface="微软雅黑" panose="020B0503020204020204" charset="-122"/>
              </a:rPr>
              <a:t>子目录</a:t>
            </a:r>
            <a:endParaRPr lang="zh-CN" altLang="en-US" sz="4000" dirty="0">
              <a:cs typeface="微软雅黑" panose="020B0503020204020204" charset="-122"/>
            </a:endParaRPr>
          </a:p>
        </p:txBody>
      </p:sp>
      <p:sp>
        <p:nvSpPr>
          <p:cNvPr id="3" name="文本占位符 8"/>
          <p:cNvSpPr txBox="1"/>
          <p:nvPr/>
        </p:nvSpPr>
        <p:spPr>
          <a:xfrm>
            <a:off x="2063073" y="4793977"/>
            <a:ext cx="1992924" cy="360850"/>
          </a:xfrm>
          <a:prstGeom prst="rect">
            <a:avLst/>
          </a:prstGeom>
        </p:spPr>
        <p:txBody>
          <a:bodyPr>
            <a:noAutofit/>
          </a:bodyPr>
          <a:lstStyle>
            <a:lvl1pPr marL="0" indent="0" algn="ctr" rtl="0" eaLnBrk="0" fontAlgn="base" hangingPunct="0">
              <a:lnSpc>
                <a:spcPct val="90000"/>
              </a:lnSpc>
              <a:spcBef>
                <a:spcPts val="1000"/>
              </a:spcBef>
              <a:spcAft>
                <a:spcPct val="0"/>
              </a:spcAft>
              <a:buFontTx/>
              <a:buNone/>
              <a:defRPr sz="2000" b="0" kern="1200" baseline="0">
                <a:solidFill>
                  <a:schemeClr val="accent2"/>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mtClean="0">
                <a:cs typeface="微软雅黑" panose="020B0503020204020204" charset="-122"/>
              </a:rPr>
              <a:t>CONTENTS</a:t>
            </a:r>
            <a:endParaRPr lang="zh-CN" altLang="en-US" dirty="0">
              <a:cs typeface="微软雅黑" panose="020B0503020204020204" charset="-122"/>
            </a:endParaRPr>
          </a:p>
        </p:txBody>
      </p:sp>
      <p:sp>
        <p:nvSpPr>
          <p:cNvPr id="9" name="矩形 8"/>
          <p:cNvSpPr/>
          <p:nvPr/>
        </p:nvSpPr>
        <p:spPr>
          <a:xfrm>
            <a:off x="2767873" y="5369423"/>
            <a:ext cx="583324" cy="617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custDataLst>
              <p:tags r:id="rId1"/>
            </p:custDataLst>
          </p:nvPr>
        </p:nvGrpSpPr>
        <p:grpSpPr>
          <a:xfrm>
            <a:off x="6104732" y="2628327"/>
            <a:ext cx="5844097" cy="511814"/>
            <a:chOff x="5181690" y="2820871"/>
            <a:chExt cx="6290318" cy="550893"/>
          </a:xfrm>
        </p:grpSpPr>
        <p:sp>
          <p:nvSpPr>
            <p:cNvPr id="4" name="椭圆 3"/>
            <p:cNvSpPr/>
            <p:nvPr>
              <p:custDataLst>
                <p:tags r:id="rId2"/>
              </p:custDataLst>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1</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custDataLst>
                <p:tags r:id="rId3"/>
              </p:custDataLst>
            </p:nvPr>
          </p:nvSpPr>
          <p:spPr>
            <a:xfrm>
              <a:off x="6025662" y="2880873"/>
              <a:ext cx="5446346" cy="397105"/>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rPr>
                <a:t>研究背景与目的</a:t>
              </a:r>
              <a:endParaRPr lang="zh-CN" altLang="en-US" sz="24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grpSp>
        <p:nvGrpSpPr>
          <p:cNvPr id="18" name="组合 17"/>
          <p:cNvGrpSpPr/>
          <p:nvPr>
            <p:custDataLst>
              <p:tags r:id="rId4"/>
            </p:custDataLst>
          </p:nvPr>
        </p:nvGrpSpPr>
        <p:grpSpPr>
          <a:xfrm>
            <a:off x="6106648" y="3346349"/>
            <a:ext cx="5844097" cy="511814"/>
            <a:chOff x="5181690" y="3693789"/>
            <a:chExt cx="6290318" cy="550893"/>
          </a:xfrm>
        </p:grpSpPr>
        <p:sp>
          <p:nvSpPr>
            <p:cNvPr id="5" name="椭圆 4"/>
            <p:cNvSpPr/>
            <p:nvPr>
              <p:custDataLst>
                <p:tags r:id="rId5"/>
              </p:custDataLst>
            </p:nvPr>
          </p:nvSpPr>
          <p:spPr>
            <a:xfrm>
              <a:off x="5181690" y="3693789"/>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2</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custDataLst>
                <p:tags r:id="rId6"/>
              </p:custDataLst>
            </p:nvPr>
          </p:nvSpPr>
          <p:spPr>
            <a:xfrm>
              <a:off x="6025662" y="3748369"/>
              <a:ext cx="5446346" cy="397105"/>
            </a:xfrm>
            <a:prstGeom prst="rect">
              <a:avLst/>
            </a:prstGeom>
            <a:noFill/>
          </p:spPr>
          <p:txBody>
            <a:bodyPr wrap="square" lIns="0" tIns="0" rIns="0" bIns="0" rtlCol="0">
              <a:spAutoFit/>
            </a:bodyPr>
            <a:lstStyle/>
            <a:p>
              <a:r>
                <a:rPr lang="zh-CN" altLang="en-US" sz="2400" b="1" spc="300" dirty="0">
                  <a:latin typeface="微软雅黑" panose="020B0503020204020204" charset="-122"/>
                  <a:ea typeface="微软雅黑" panose="020B0503020204020204" charset="-122"/>
                  <a:cs typeface="微软雅黑" panose="020B0503020204020204" charset="-122"/>
                </a:rPr>
                <a:t>新方法简介</a:t>
              </a:r>
              <a:endParaRPr lang="zh-CN" altLang="en-US" sz="2400" b="1" spc="300" dirty="0">
                <a:latin typeface="微软雅黑" panose="020B0503020204020204" charset="-122"/>
                <a:ea typeface="微软雅黑" panose="020B0503020204020204" charset="-122"/>
                <a:cs typeface="微软雅黑" panose="020B0503020204020204" charset="-122"/>
              </a:endParaRPr>
            </a:p>
          </p:txBody>
        </p:sp>
      </p:grpSp>
      <p:grpSp>
        <p:nvGrpSpPr>
          <p:cNvPr id="17" name="组合 16"/>
          <p:cNvGrpSpPr/>
          <p:nvPr>
            <p:custDataLst>
              <p:tags r:id="rId7"/>
            </p:custDataLst>
          </p:nvPr>
        </p:nvGrpSpPr>
        <p:grpSpPr>
          <a:xfrm>
            <a:off x="6104732" y="4065435"/>
            <a:ext cx="5853574" cy="511814"/>
            <a:chOff x="5184190" y="4548742"/>
            <a:chExt cx="6300518" cy="550893"/>
          </a:xfrm>
        </p:grpSpPr>
        <p:sp>
          <p:nvSpPr>
            <p:cNvPr id="6" name="椭圆 5"/>
            <p:cNvSpPr/>
            <p:nvPr>
              <p:custDataLst>
                <p:tags r:id="rId8"/>
              </p:custDataLst>
            </p:nvPr>
          </p:nvSpPr>
          <p:spPr>
            <a:xfrm>
              <a:off x="5184190" y="4548742"/>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3</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12" name="文本框 11"/>
            <p:cNvSpPr txBox="1"/>
            <p:nvPr>
              <p:custDataLst>
                <p:tags r:id="rId9"/>
              </p:custDataLst>
            </p:nvPr>
          </p:nvSpPr>
          <p:spPr>
            <a:xfrm>
              <a:off x="6025662" y="4608744"/>
              <a:ext cx="5459046" cy="397105"/>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rPr>
                <a:t>技术实现</a:t>
              </a:r>
              <a:endParaRPr lang="zh-CN" altLang="en-US" sz="24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grpSp>
        <p:nvGrpSpPr>
          <p:cNvPr id="16" name="组合 15"/>
          <p:cNvGrpSpPr/>
          <p:nvPr>
            <p:custDataLst>
              <p:tags r:id="rId10"/>
            </p:custDataLst>
          </p:nvPr>
        </p:nvGrpSpPr>
        <p:grpSpPr>
          <a:xfrm>
            <a:off x="6104732" y="4784397"/>
            <a:ext cx="5844097" cy="511814"/>
            <a:chOff x="5181690" y="5404127"/>
            <a:chExt cx="6290318" cy="550893"/>
          </a:xfrm>
        </p:grpSpPr>
        <p:sp>
          <p:nvSpPr>
            <p:cNvPr id="7" name="椭圆 6"/>
            <p:cNvSpPr/>
            <p:nvPr>
              <p:custDataLst>
                <p:tags r:id="rId11"/>
              </p:custDataLst>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微软雅黑" panose="020B0503020204020204" charset="-122"/>
                  <a:ea typeface="微软雅黑" panose="020B0503020204020204" charset="-122"/>
                  <a:cs typeface="微软雅黑" panose="020B0503020204020204" charset="-122"/>
                </a:rPr>
                <a:t>4</a:t>
              </a:r>
              <a:endParaRPr lang="en-US" altLang="zh-CN" sz="2400" dirty="0">
                <a:latin typeface="微软雅黑" panose="020B0503020204020204" charset="-122"/>
                <a:ea typeface="微软雅黑" panose="020B0503020204020204" charset="-122"/>
                <a:cs typeface="微软雅黑" panose="020B0503020204020204" charset="-122"/>
              </a:endParaRPr>
            </a:p>
          </p:txBody>
        </p:sp>
        <p:sp>
          <p:nvSpPr>
            <p:cNvPr id="14" name="文本框 13"/>
            <p:cNvSpPr txBox="1"/>
            <p:nvPr>
              <p:custDataLst>
                <p:tags r:id="rId12"/>
              </p:custDataLst>
            </p:nvPr>
          </p:nvSpPr>
          <p:spPr>
            <a:xfrm>
              <a:off x="6025662" y="5469119"/>
              <a:ext cx="5446346" cy="397105"/>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rPr>
                <a:t>实验结果</a:t>
              </a:r>
              <a:endParaRPr lang="zh-CN" altLang="en-US" sz="24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grpSp>
        <p:nvGrpSpPr>
          <p:cNvPr id="20" name="组合 19"/>
          <p:cNvGrpSpPr/>
          <p:nvPr>
            <p:custDataLst>
              <p:tags r:id="rId13"/>
            </p:custDataLst>
          </p:nvPr>
        </p:nvGrpSpPr>
        <p:grpSpPr>
          <a:xfrm>
            <a:off x="6104732" y="5498279"/>
            <a:ext cx="5844097" cy="511814"/>
            <a:chOff x="5181690" y="5404127"/>
            <a:chExt cx="6290318" cy="550893"/>
          </a:xfrm>
        </p:grpSpPr>
        <p:sp>
          <p:nvSpPr>
            <p:cNvPr id="21" name="椭圆 20"/>
            <p:cNvSpPr/>
            <p:nvPr>
              <p:custDataLst>
                <p:tags r:id="rId14"/>
              </p:custDataLst>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smtClean="0">
                  <a:latin typeface="微软雅黑" panose="020B0503020204020204" charset="-122"/>
                  <a:ea typeface="微软雅黑" panose="020B0503020204020204" charset="-122"/>
                  <a:cs typeface="微软雅黑" panose="020B0503020204020204" charset="-122"/>
                </a:rPr>
                <a:t>5</a:t>
              </a: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2" name="文本框 21"/>
            <p:cNvSpPr txBox="1"/>
            <p:nvPr>
              <p:custDataLst>
                <p:tags r:id="rId15"/>
              </p:custDataLst>
            </p:nvPr>
          </p:nvSpPr>
          <p:spPr>
            <a:xfrm>
              <a:off x="6025662" y="5469119"/>
              <a:ext cx="5446346" cy="397105"/>
            </a:xfrm>
            <a:prstGeom prst="rect">
              <a:avLst/>
            </a:prstGeom>
            <a:noFill/>
          </p:spPr>
          <p:txBody>
            <a:bodyPr wrap="square" lIns="0" tIns="0" rIns="0" bIns="0" rtlCol="0">
              <a:spAutoFit/>
            </a:bodyPr>
            <a:lstStyle/>
            <a:p>
              <a:r>
                <a:rPr lang="zh-CN" altLang="en-US" sz="2400" b="1" spc="300" dirty="0" smtClean="0">
                  <a:latin typeface="微软雅黑" panose="020B0503020204020204" charset="-122"/>
                  <a:ea typeface="微软雅黑" panose="020B0503020204020204" charset="-122"/>
                  <a:cs typeface="微软雅黑" panose="020B0503020204020204" charset="-122"/>
                  <a:sym typeface="+mn-ea"/>
                </a:rPr>
                <a:t>创新点分析</a:t>
              </a:r>
              <a:endParaRPr lang="zh-CN" altLang="en-US" sz="2400" b="1" spc="300" dirty="0" smtClean="0">
                <a:solidFill>
                  <a:schemeClr val="accent3"/>
                </a:solidFill>
                <a:latin typeface="微软雅黑" panose="020B0503020204020204" charset="-122"/>
                <a:ea typeface="微软雅黑" panose="020B0503020204020204" charset="-122"/>
                <a:cs typeface="微软雅黑" panose="020B0503020204020204" charset="-122"/>
                <a:sym typeface="+mn-ea"/>
              </a:endParaRPr>
            </a:p>
          </p:txBody>
        </p:sp>
      </p:grpSp>
      <p:sp>
        <p:nvSpPr>
          <p:cNvPr id="23" name="文本占位符 5"/>
          <p:cNvSpPr txBox="1"/>
          <p:nvPr/>
        </p:nvSpPr>
        <p:spPr>
          <a:xfrm>
            <a:off x="1678166" y="4121285"/>
            <a:ext cx="2762739" cy="914398"/>
          </a:xfrm>
          <a:prstGeom prst="rect">
            <a:avLst/>
          </a:prstGeom>
        </p:spPr>
        <p:txBody>
          <a:bodyPr>
            <a:noAutofit/>
          </a:bodyPr>
          <a:lstStyle>
            <a:lvl1pPr marL="0" indent="0" algn="ctr" rtl="0" eaLnBrk="0" fontAlgn="base" hangingPunct="0">
              <a:lnSpc>
                <a:spcPct val="90000"/>
              </a:lnSpc>
              <a:spcBef>
                <a:spcPts val="1000"/>
              </a:spcBef>
              <a:spcAft>
                <a:spcPct val="0"/>
              </a:spcAft>
              <a:buFont typeface="Arial" panose="020B0604020202020204" pitchFamily="34" charset="0"/>
              <a:buNone/>
              <a:defRPr sz="6000" b="1" kern="1200">
                <a:solidFill>
                  <a:schemeClr val="accent1"/>
                </a:solidFill>
                <a:latin typeface="微软雅黑" panose="020B0503020204020204" charset="-122"/>
                <a:ea typeface="微软雅黑" panose="020B050302020402020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4000" dirty="0" smtClean="0">
                <a:cs typeface="微软雅黑" panose="020B0503020204020204" charset="-122"/>
              </a:rPr>
              <a:t>子目录</a:t>
            </a:r>
            <a:endParaRPr lang="zh-CN" altLang="en-US" sz="4000" dirty="0" smtClean="0">
              <a:cs typeface="微软雅黑" panose="020B0503020204020204" charset="-122"/>
            </a:endParaRPr>
          </a:p>
        </p:txBody>
      </p:sp>
      <p:sp>
        <p:nvSpPr>
          <p:cNvPr id="24" name="文本占位符 8"/>
          <p:cNvSpPr txBox="1"/>
          <p:nvPr/>
        </p:nvSpPr>
        <p:spPr>
          <a:xfrm>
            <a:off x="2063073" y="4793977"/>
            <a:ext cx="1992924" cy="360850"/>
          </a:xfrm>
          <a:prstGeom prst="rect">
            <a:avLst/>
          </a:prstGeom>
        </p:spPr>
        <p:txBody>
          <a:bodyPr>
            <a:noAutofit/>
          </a:bodyPr>
          <a:lstStyle>
            <a:lvl1pPr marL="0" indent="0" algn="ctr" rtl="0" eaLnBrk="0" fontAlgn="base" hangingPunct="0">
              <a:lnSpc>
                <a:spcPct val="90000"/>
              </a:lnSpc>
              <a:spcBef>
                <a:spcPts val="1000"/>
              </a:spcBef>
              <a:spcAft>
                <a:spcPct val="0"/>
              </a:spcAft>
              <a:buFontTx/>
              <a:buNone/>
              <a:defRPr sz="2000" b="0" kern="1200" baseline="0">
                <a:solidFill>
                  <a:schemeClr val="accent2"/>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mtClean="0">
                <a:latin typeface="微软雅黑" panose="020B0503020204020204" charset="-122"/>
                <a:ea typeface="微软雅黑" panose="020B0503020204020204" charset="-122"/>
                <a:cs typeface="微软雅黑" panose="020B0503020204020204" charset="-122"/>
              </a:rPr>
              <a:t>CONTENTS</a:t>
            </a:r>
            <a:endParaRPr lang="en-US" altLang="zh-CN" dirty="0" smtClean="0">
              <a:latin typeface="微软雅黑" panose="020B0503020204020204" charset="-122"/>
              <a:ea typeface="微软雅黑" panose="020B0503020204020204" charset="-122"/>
              <a:cs typeface="微软雅黑" panose="020B0503020204020204" charset="-122"/>
            </a:endParaRPr>
          </a:p>
        </p:txBody>
      </p:sp>
      <p:sp>
        <p:nvSpPr>
          <p:cNvPr id="25" name="矩形 24"/>
          <p:cNvSpPr/>
          <p:nvPr/>
        </p:nvSpPr>
        <p:spPr>
          <a:xfrm>
            <a:off x="2767873" y="5369423"/>
            <a:ext cx="583324" cy="6179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grpSp>
        <p:nvGrpSpPr>
          <p:cNvPr id="11" name="组合 10"/>
          <p:cNvGrpSpPr/>
          <p:nvPr>
            <p:custDataLst>
              <p:tags r:id="rId16"/>
            </p:custDataLst>
          </p:nvPr>
        </p:nvGrpSpPr>
        <p:grpSpPr>
          <a:xfrm>
            <a:off x="6114257" y="6185349"/>
            <a:ext cx="5844097" cy="511814"/>
            <a:chOff x="5181690" y="5404127"/>
            <a:chExt cx="6290318" cy="550893"/>
          </a:xfrm>
        </p:grpSpPr>
        <p:sp>
          <p:nvSpPr>
            <p:cNvPr id="13" name="椭圆 12"/>
            <p:cNvSpPr/>
            <p:nvPr>
              <p:custDataLst>
                <p:tags r:id="rId17"/>
              </p:custDataLst>
            </p:nvPr>
          </p:nvSpPr>
          <p:spPr>
            <a:xfrm>
              <a:off x="5181690" y="5404127"/>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dirty="0">
                  <a:latin typeface="微软雅黑" panose="020B0503020204020204" charset="-122"/>
                  <a:ea typeface="微软雅黑" panose="020B0503020204020204" charset="-122"/>
                  <a:cs typeface="微软雅黑" panose="020B0503020204020204" charset="-122"/>
                </a:rPr>
                <a:t>6</a:t>
              </a:r>
              <a:endParaRPr lang="en-US" altLang="zh-CN" sz="2400" dirty="0">
                <a:latin typeface="微软雅黑" panose="020B0503020204020204" charset="-122"/>
                <a:ea typeface="微软雅黑" panose="020B0503020204020204" charset="-122"/>
                <a:cs typeface="微软雅黑" panose="020B0503020204020204" charset="-122"/>
              </a:endParaRPr>
            </a:p>
          </p:txBody>
        </p:sp>
        <p:sp>
          <p:nvSpPr>
            <p:cNvPr id="15" name="文本框 14"/>
            <p:cNvSpPr txBox="1"/>
            <p:nvPr>
              <p:custDataLst>
                <p:tags r:id="rId18"/>
              </p:custDataLst>
            </p:nvPr>
          </p:nvSpPr>
          <p:spPr>
            <a:xfrm>
              <a:off x="6025662" y="5469119"/>
              <a:ext cx="5446346" cy="397105"/>
            </a:xfrm>
            <a:prstGeom prst="rect">
              <a:avLst/>
            </a:prstGeom>
            <a:noFill/>
          </p:spPr>
          <p:txBody>
            <a:bodyPr wrap="square" lIns="0" tIns="0" rIns="0" bIns="0" rtlCol="0">
              <a:spAutoFit/>
            </a:bodyPr>
            <a:p>
              <a:r>
                <a:rPr lang="zh-CN" altLang="en-US" sz="2400" b="1" spc="300" dirty="0" smtClean="0">
                  <a:latin typeface="微软雅黑" panose="020B0503020204020204" charset="-122"/>
                  <a:ea typeface="微软雅黑" panose="020B0503020204020204" charset="-122"/>
                  <a:cs typeface="微软雅黑" panose="020B0503020204020204" charset="-122"/>
                </a:rPr>
                <a:t>总结与展望</a:t>
              </a:r>
              <a:endParaRPr lang="zh-CN" altLang="en-US" sz="24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1</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252"/>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前置知识与背景</a:t>
              </a:r>
              <a:endParaRPr lang="zh-CN" altLang="en-US" sz="3600" b="1" spc="300" dirty="0">
                <a:latin typeface="+mj-ea"/>
                <a:ea typeface="+mj-ea"/>
                <a:cs typeface="微软雅黑" panose="020B0503020204020204" charset="-122"/>
              </a:endParaRPr>
            </a:p>
          </p:txBody>
        </p:sp>
      </p:gr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76378" y="1324000"/>
            <a:ext cx="10384201" cy="435800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随着人工智能技术的不断发展，大型语言模型近年来受到了广泛关注。作为一种基于深度学习的自然语言处理</a:t>
            </a:r>
            <a:r>
              <a:rPr lang="en-US" altLang="zh-CN" sz="2200" dirty="0">
                <a:latin typeface="+mn-ea"/>
                <a:ea typeface="+mn-ea"/>
                <a:cs typeface="微软雅黑" panose="020B0503020204020204" charset="-122"/>
              </a:rPr>
              <a:t>(NLP)</a:t>
            </a:r>
            <a:r>
              <a:rPr lang="zh-CN" altLang="en-US" sz="2200" dirty="0">
                <a:latin typeface="+mn-ea"/>
                <a:ea typeface="+mn-ea"/>
                <a:cs typeface="微软雅黑" panose="020B0503020204020204" charset="-122"/>
              </a:rPr>
              <a:t>技术，大语言模型能够通过训练海量文本数据，捕捉语言的复杂模式和语义关联，从而实现对自然语言的理解和生成。</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传统的</a:t>
            </a:r>
            <a:r>
              <a:rPr lang="en-US" altLang="zh-CN" sz="2200" dirty="0">
                <a:latin typeface="+mn-ea"/>
                <a:ea typeface="+mn-ea"/>
                <a:cs typeface="微软雅黑" panose="020B0503020204020204" charset="-122"/>
              </a:rPr>
              <a:t>NLP</a:t>
            </a:r>
            <a:r>
              <a:rPr lang="zh-CN" altLang="en-US" sz="2200" dirty="0">
                <a:latin typeface="+mn-ea"/>
                <a:ea typeface="+mn-ea"/>
                <a:cs typeface="微软雅黑" panose="020B0503020204020204" charset="-122"/>
              </a:rPr>
              <a:t>系统通常采用基于规则或统计方法，需要手工设计特征和构建复杂的流程。而大语言模型则是一种端到端的方法，通过自监督学习直接从原始文本中学习语言知识，无需人工特征工程，具有更强的泛化能力。</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cs typeface="微软雅黑" panose="020B0503020204020204" charset="-122"/>
              </a:rPr>
              <a:t>然而，训练一个高质量的大语言模型需要消耗大量的计算资源，对数据、算力和算法提出了极高的要求。此外，如何有效利用大语言模型，将其应用于实际场景中，也是一个值得探讨的重要课题。</a:t>
            </a:r>
            <a:endParaRPr lang="en-US" altLang="zh-CN" sz="2200" dirty="0">
              <a:latin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问题由来</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1</a:t>
            </a:r>
            <a:endParaRPr lang="zh-CN" altLang="en-US"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大语言模型的应用场景</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1020180" y="1709254"/>
            <a:ext cx="5180096" cy="3237230"/>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大语言模型（</a:t>
            </a:r>
            <a:r>
              <a:rPr lang="en-US" altLang="zh-CN" spc="300" dirty="0">
                <a:solidFill>
                  <a:schemeClr val="tx1">
                    <a:lumMod val="85000"/>
                    <a:lumOff val="15000"/>
                  </a:schemeClr>
                </a:solidFill>
                <a:cs typeface="微软雅黑" panose="020B0503020204020204" charset="-122"/>
              </a:rPr>
              <a:t>LLMs</a:t>
            </a:r>
            <a:r>
              <a:rPr lang="zh-CN" altLang="en-US" spc="300" dirty="0">
                <a:solidFill>
                  <a:schemeClr val="tx1">
                    <a:lumMod val="85000"/>
                    <a:lumOff val="15000"/>
                  </a:schemeClr>
                </a:solidFill>
                <a:cs typeface="微软雅黑" panose="020B0503020204020204" charset="-122"/>
              </a:rPr>
              <a:t>）基于自然语言处理（</a:t>
            </a:r>
            <a:r>
              <a:rPr lang="en-US" altLang="zh-CN" spc="300" dirty="0">
                <a:solidFill>
                  <a:schemeClr val="tx1">
                    <a:lumMod val="85000"/>
                    <a:lumOff val="15000"/>
                  </a:schemeClr>
                </a:solidFill>
                <a:cs typeface="微软雅黑" panose="020B0503020204020204" charset="-122"/>
              </a:rPr>
              <a:t>NLP</a:t>
            </a:r>
            <a:r>
              <a:rPr lang="zh-CN" altLang="en-US" spc="300" dirty="0">
                <a:solidFill>
                  <a:schemeClr val="tx1">
                    <a:lumMod val="85000"/>
                    <a:lumOff val="15000"/>
                  </a:schemeClr>
                </a:solidFill>
                <a:cs typeface="微软雅黑" panose="020B0503020204020204" charset="-122"/>
              </a:rPr>
              <a:t>），在语言理解方面可用于文本分类、机器阅读理解、信息抽取等任务，帮助快速准确地处理和分析文本信息；在语言生成方面，能实现文本生成、对话系统搭建、机器翻译等功能，助力高效创作与跨语言交流，</a:t>
            </a:r>
            <a:r>
              <a:rPr lang="en-US" altLang="zh-CN" spc="300" dirty="0">
                <a:solidFill>
                  <a:schemeClr val="tx1">
                    <a:lumMod val="85000"/>
                    <a:lumOff val="15000"/>
                  </a:schemeClr>
                </a:solidFill>
                <a:cs typeface="微软雅黑" panose="020B0503020204020204" charset="-122"/>
              </a:rPr>
              <a:t>Transformer</a:t>
            </a:r>
            <a:r>
              <a:rPr lang="zh-CN" altLang="en-US" spc="300" dirty="0">
                <a:solidFill>
                  <a:schemeClr val="tx1">
                    <a:lumMod val="85000"/>
                    <a:lumOff val="15000"/>
                  </a:schemeClr>
                </a:solidFill>
                <a:cs typeface="微软雅黑" panose="020B0503020204020204" charset="-122"/>
              </a:rPr>
              <a:t>、</a:t>
            </a:r>
            <a:r>
              <a:rPr lang="en-US" altLang="zh-CN" spc="300" dirty="0">
                <a:solidFill>
                  <a:schemeClr val="tx1">
                    <a:lumMod val="85000"/>
                    <a:lumOff val="15000"/>
                  </a:schemeClr>
                </a:solidFill>
                <a:cs typeface="微软雅黑" panose="020B0503020204020204" charset="-122"/>
              </a:rPr>
              <a:t>BERT</a:t>
            </a:r>
            <a:r>
              <a:rPr lang="zh-CN" altLang="en-US" spc="300" dirty="0">
                <a:solidFill>
                  <a:schemeClr val="tx1">
                    <a:lumMod val="85000"/>
                    <a:lumOff val="15000"/>
                  </a:schemeClr>
                </a:solidFill>
                <a:cs typeface="微软雅黑" panose="020B0503020204020204" charset="-122"/>
              </a:rPr>
              <a:t>、</a:t>
            </a:r>
            <a:r>
              <a:rPr lang="en-US" altLang="zh-CN" spc="300" dirty="0">
                <a:solidFill>
                  <a:schemeClr val="tx1">
                    <a:lumMod val="85000"/>
                    <a:lumOff val="15000"/>
                  </a:schemeClr>
                </a:solidFill>
                <a:cs typeface="微软雅黑" panose="020B0503020204020204" charset="-122"/>
              </a:rPr>
              <a:t>GPT</a:t>
            </a:r>
            <a:r>
              <a:rPr lang="zh-CN" altLang="en-US" spc="300" dirty="0">
                <a:solidFill>
                  <a:schemeClr val="tx1">
                    <a:lumMod val="85000"/>
                    <a:lumOff val="15000"/>
                  </a:schemeClr>
                </a:solidFill>
                <a:cs typeface="微软雅黑" panose="020B0503020204020204" charset="-122"/>
              </a:rPr>
              <a:t>、</a:t>
            </a:r>
            <a:r>
              <a:rPr lang="en-US" altLang="zh-CN" spc="300" dirty="0">
                <a:solidFill>
                  <a:schemeClr val="tx1">
                    <a:lumMod val="85000"/>
                    <a:lumOff val="15000"/>
                  </a:schemeClr>
                </a:solidFill>
                <a:cs typeface="微软雅黑" panose="020B0503020204020204" charset="-122"/>
              </a:rPr>
              <a:t>XLNet</a:t>
            </a:r>
            <a:r>
              <a:rPr lang="zh-CN" altLang="en-US" spc="300" dirty="0">
                <a:solidFill>
                  <a:schemeClr val="tx1">
                    <a:lumMod val="85000"/>
                    <a:lumOff val="15000"/>
                  </a:schemeClr>
                </a:solidFill>
                <a:cs typeface="微软雅黑" panose="020B0503020204020204" charset="-122"/>
              </a:rPr>
              <a:t>、</a:t>
            </a:r>
            <a:r>
              <a:rPr lang="en-US" altLang="zh-CN" spc="300" dirty="0">
                <a:solidFill>
                  <a:schemeClr val="tx1">
                    <a:lumMod val="85000"/>
                    <a:lumOff val="15000"/>
                  </a:schemeClr>
                </a:solidFill>
                <a:cs typeface="微软雅黑" panose="020B0503020204020204" charset="-122"/>
              </a:rPr>
              <a:t>RoBERTa</a:t>
            </a:r>
            <a:r>
              <a:rPr lang="zh-CN" altLang="en-US" spc="300" dirty="0">
                <a:solidFill>
                  <a:schemeClr val="tx1">
                    <a:lumMod val="85000"/>
                    <a:lumOff val="15000"/>
                  </a:schemeClr>
                </a:solidFill>
                <a:cs typeface="微软雅黑" panose="020B0503020204020204" charset="-122"/>
              </a:rPr>
              <a:t>等相关技术模型为其提供支撑，推动各领域智能化发展。</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1</a:t>
            </a:r>
            <a:endParaRPr lang="zh-CN" altLang="en-US" sz="3600" b="1" dirty="0">
              <a:solidFill>
                <a:schemeClr val="bg1"/>
              </a:solidFill>
              <a:latin typeface="微软雅黑" panose="020B0503020204020204" charset="-122"/>
              <a:cs typeface="微软雅黑" panose="020B0503020204020204" charset="-122"/>
            </a:endParaRPr>
          </a:p>
        </p:txBody>
      </p:sp>
      <p:pic>
        <p:nvPicPr>
          <p:cNvPr id="12" name="图片 11" descr="图示&#10;&#10;AI 生成的内容可能不正确。"/>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200276" y="1026787"/>
            <a:ext cx="5180096" cy="5003800"/>
          </a:xfrm>
          <a:prstGeom prst="rect">
            <a:avLst/>
          </a:prstGeom>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2</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252"/>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研究内容与方法</a:t>
              </a:r>
              <a:endParaRPr lang="zh-CN" altLang="en-US" sz="3600" b="1" spc="300" dirty="0">
                <a:solidFill>
                  <a:schemeClr val="accent3"/>
                </a:solidFill>
                <a:cs typeface="微软雅黑" panose="020B0503020204020204" charset="-122"/>
              </a:endParaRPr>
            </a:p>
          </p:txBody>
        </p:sp>
      </p:gr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847275"/>
            <a:ext cx="10895384" cy="5105400"/>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提出并验证一种无需语言数据、仅通过</a:t>
            </a:r>
            <a:r>
              <a:rPr lang="zh-CN" altLang="en-US" sz="2200" b="1" dirty="0">
                <a:latin typeface="+mn-ea"/>
                <a:ea typeface="+mn-ea"/>
                <a:cs typeface="微软雅黑" panose="020B0503020204020204" charset="-122"/>
              </a:rPr>
              <a:t>视觉序列</a:t>
            </a:r>
            <a:r>
              <a:rPr lang="zh-CN" altLang="en-US" sz="2200" dirty="0">
                <a:latin typeface="+mn-ea"/>
                <a:ea typeface="+mn-ea"/>
                <a:cs typeface="微软雅黑" panose="020B0503020204020204" charset="-122"/>
              </a:rPr>
              <a:t>建模的大规模视觉模型（</a:t>
            </a:r>
            <a:r>
              <a:rPr lang="en-US" altLang="zh-CN" sz="2200" dirty="0">
                <a:latin typeface="+mn-ea"/>
                <a:ea typeface="+mn-ea"/>
                <a:cs typeface="微软雅黑" panose="020B0503020204020204" charset="-122"/>
              </a:rPr>
              <a:t>LVM</a:t>
            </a:r>
            <a:r>
              <a:rPr lang="zh-CN" altLang="en-US" sz="2200" dirty="0">
                <a:latin typeface="+mn-ea"/>
                <a:ea typeface="+mn-ea"/>
                <a:cs typeface="微软雅黑" panose="020B0503020204020204" charset="-122"/>
              </a:rPr>
              <a:t>）方法。 </a:t>
            </a:r>
            <a:endParaRPr lang="zh-CN" altLang="en-US" sz="2200" dirty="0">
              <a:latin typeface="+mn-ea"/>
              <a:ea typeface="+mn-ea"/>
              <a:cs typeface="微软雅黑" panose="020B0503020204020204" charset="-122"/>
            </a:endParaRPr>
          </a:p>
          <a:p>
            <a:pPr marL="800100" lvl="1"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方法创新：定义</a:t>
            </a:r>
            <a:r>
              <a:rPr lang="en-US" altLang="zh-CN" sz="2200" dirty="0">
                <a:latin typeface="+mn-ea"/>
                <a:ea typeface="+mn-ea"/>
                <a:cs typeface="微软雅黑" panose="020B0503020204020204" charset="-122"/>
              </a:rPr>
              <a:t>“visual sentences”</a:t>
            </a:r>
            <a:r>
              <a:rPr lang="zh-CN" altLang="en-US" sz="2200" dirty="0">
                <a:latin typeface="+mn-ea"/>
                <a:ea typeface="+mn-ea"/>
                <a:cs typeface="微软雅黑" panose="020B0503020204020204" charset="-122"/>
              </a:rPr>
              <a:t>作为统一格式，将图像、视频、标注数据（如分割图、深度图）全部转化为序列，通过自回归 </a:t>
            </a:r>
            <a:r>
              <a:rPr lang="en-US" altLang="zh-CN" sz="2200" dirty="0">
                <a:latin typeface="+mn-ea"/>
                <a:ea typeface="+mn-ea"/>
                <a:cs typeface="微软雅黑" panose="020B0503020204020204" charset="-122"/>
              </a:rPr>
              <a:t>Transformer </a:t>
            </a:r>
            <a:r>
              <a:rPr lang="zh-CN" altLang="en-US" sz="2200" dirty="0">
                <a:latin typeface="+mn-ea"/>
                <a:ea typeface="+mn-ea"/>
                <a:cs typeface="微软雅黑" panose="020B0503020204020204" charset="-122"/>
              </a:rPr>
              <a:t>进行训练，实现跨任务统一建模。</a:t>
            </a:r>
            <a:endParaRPr lang="zh-CN" altLang="en-US" sz="2200" dirty="0">
              <a:latin typeface="+mn-ea"/>
              <a:ea typeface="+mn-ea"/>
              <a:cs typeface="微软雅黑" panose="020B0503020204020204" charset="-122"/>
            </a:endParaRPr>
          </a:p>
          <a:p>
            <a:pPr marL="800100" lvl="1"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技术验证：证明 </a:t>
            </a:r>
            <a:r>
              <a:rPr lang="en-US" altLang="zh-CN" sz="2200" dirty="0">
                <a:latin typeface="+mn-ea"/>
                <a:ea typeface="+mn-ea"/>
                <a:cs typeface="微软雅黑" panose="020B0503020204020204" charset="-122"/>
              </a:rPr>
              <a:t>LVM </a:t>
            </a:r>
            <a:r>
              <a:rPr lang="zh-CN" altLang="en-US" sz="2200" dirty="0">
                <a:latin typeface="+mn-ea"/>
                <a:ea typeface="+mn-ea"/>
                <a:cs typeface="微软雅黑" panose="020B0503020204020204" charset="-122"/>
              </a:rPr>
              <a:t>具备与 </a:t>
            </a:r>
            <a:r>
              <a:rPr lang="en-US" altLang="zh-CN" sz="2200" dirty="0">
                <a:latin typeface="+mn-ea"/>
                <a:ea typeface="+mn-ea"/>
                <a:cs typeface="微软雅黑" panose="020B0503020204020204" charset="-122"/>
              </a:rPr>
              <a:t>LLM </a:t>
            </a:r>
            <a:r>
              <a:rPr lang="zh-CN" altLang="en-US" sz="2200" dirty="0">
                <a:latin typeface="+mn-ea"/>
                <a:ea typeface="+mn-ea"/>
                <a:cs typeface="微软雅黑" panose="020B0503020204020204" charset="-122"/>
              </a:rPr>
              <a:t>类似的</a:t>
            </a:r>
            <a:r>
              <a:rPr lang="zh-CN" altLang="en-US" sz="2200" b="1" dirty="0">
                <a:latin typeface="+mn-ea"/>
                <a:ea typeface="+mn-ea"/>
                <a:cs typeface="微软雅黑" panose="020B0503020204020204" charset="-122"/>
              </a:rPr>
              <a:t>可扩展性</a:t>
            </a:r>
            <a:r>
              <a:rPr lang="zh-CN" altLang="en-US" sz="2200" dirty="0">
                <a:latin typeface="+mn-ea"/>
                <a:ea typeface="+mn-ea"/>
                <a:cs typeface="微软雅黑" panose="020B0503020204020204" charset="-122"/>
              </a:rPr>
              <a:t>（模型规模和数据量增加时性能提升）和</a:t>
            </a:r>
            <a:r>
              <a:rPr lang="zh-CN" altLang="en-US" sz="2200" b="1" dirty="0">
                <a:latin typeface="+mn-ea"/>
                <a:ea typeface="+mn-ea"/>
                <a:cs typeface="微软雅黑" panose="020B0503020204020204" charset="-122"/>
              </a:rPr>
              <a:t>灵活性</a:t>
            </a:r>
            <a:r>
              <a:rPr lang="zh-CN" altLang="en-US" sz="2200" dirty="0">
                <a:latin typeface="+mn-ea"/>
                <a:ea typeface="+mn-ea"/>
                <a:cs typeface="微软雅黑" panose="020B0503020204020204" charset="-122"/>
              </a:rPr>
              <a:t>（通过视觉提示解决多任务）。</a:t>
            </a:r>
            <a:endParaRPr lang="zh-CN" altLang="en-US" sz="2200" dirty="0">
              <a:latin typeface="+mn-ea"/>
              <a:ea typeface="+mn-ea"/>
              <a:cs typeface="微软雅黑" panose="020B0503020204020204" charset="-122"/>
            </a:endParaRPr>
          </a:p>
          <a:p>
            <a:pPr marL="800100" lvl="1"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探索潜力：验证模型在未见任务上的泛化能力（如关键点检测、视觉推理），为构建更通用的视觉智能系统提供基础。</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本文旨在突破传统视觉模型对语言或特定任务的依赖，探索仅从像素数据中学习通用视觉能力的可行性。</a:t>
            </a:r>
            <a:endParaRPr lang="en-US" altLang="zh-CN"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文章核心目的</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279710"/>
            <a:ext cx="10895384" cy="4450642"/>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该研究的一个核心贡献是向构建</a:t>
            </a:r>
            <a:r>
              <a:rPr lang="zh-CN" altLang="en-US" sz="2200" b="1" dirty="0">
                <a:latin typeface="+mn-ea"/>
                <a:ea typeface="+mn-ea"/>
                <a:cs typeface="微软雅黑" panose="020B0503020204020204" charset="-122"/>
              </a:rPr>
              <a:t>统一视觉数据集</a:t>
            </a:r>
            <a:r>
              <a:rPr lang="zh-CN" altLang="en-US" sz="2200" dirty="0">
                <a:latin typeface="+mn-ea"/>
                <a:ea typeface="+mn-ea"/>
                <a:cs typeface="微软雅黑" panose="020B0503020204020204" charset="-122"/>
              </a:rPr>
              <a:t>迈出了第一步，该数据集被命名为统一视觉数据集 </a:t>
            </a:r>
            <a:r>
              <a:rPr lang="en-US" altLang="zh-CN" sz="2200" dirty="0">
                <a:latin typeface="+mn-ea"/>
                <a:ea typeface="+mn-ea"/>
                <a:cs typeface="微软雅黑" panose="020B0503020204020204" charset="-122"/>
              </a:rPr>
              <a:t>v1</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Unified Vision Dataset v1</a:t>
            </a:r>
            <a:r>
              <a:rPr lang="zh-CN" altLang="en-US" sz="2200" dirty="0">
                <a:latin typeface="+mn-ea"/>
                <a:ea typeface="+mn-ea"/>
                <a:cs typeface="微软雅黑" panose="020B0503020204020204" charset="-122"/>
              </a:rPr>
              <a:t>，简称 </a:t>
            </a:r>
            <a:r>
              <a:rPr lang="en-US" altLang="zh-CN" sz="2200" dirty="0">
                <a:latin typeface="+mn-ea"/>
                <a:ea typeface="+mn-ea"/>
                <a:cs typeface="微软雅黑" panose="020B0503020204020204" charset="-122"/>
              </a:rPr>
              <a:t>UVDv1</a:t>
            </a:r>
            <a:r>
              <a:rPr lang="zh-CN" altLang="en-US" sz="2200" dirty="0">
                <a:latin typeface="+mn-ea"/>
                <a:ea typeface="+mn-ea"/>
                <a:cs typeface="微软雅黑" panose="020B0503020204020204" charset="-122"/>
              </a:rPr>
              <a:t>）。在构建过程中，研究团队整合了多种来源的视觉数据，包括：</a:t>
            </a:r>
            <a:r>
              <a:rPr lang="zh-CN" altLang="en-US" sz="2200" u="sng" dirty="0">
                <a:latin typeface="+mn-ea"/>
                <a:ea typeface="+mn-ea"/>
                <a:cs typeface="微软雅黑" panose="020B0503020204020204" charset="-122"/>
              </a:rPr>
              <a:t>（</a:t>
            </a:r>
            <a:r>
              <a:rPr lang="en-US" altLang="zh-CN" sz="2200" u="sng" dirty="0">
                <a:latin typeface="+mn-ea"/>
                <a:ea typeface="+mn-ea"/>
                <a:cs typeface="微软雅黑" panose="020B0503020204020204" charset="-122"/>
              </a:rPr>
              <a:t>1</a:t>
            </a:r>
            <a:r>
              <a:rPr lang="zh-CN" altLang="en-US" sz="2200" u="sng" dirty="0">
                <a:latin typeface="+mn-ea"/>
                <a:ea typeface="+mn-ea"/>
                <a:cs typeface="微软雅黑" panose="020B0503020204020204" charset="-122"/>
              </a:rPr>
              <a:t>）无标注图像，（</a:t>
            </a:r>
            <a:r>
              <a:rPr lang="en-US" altLang="zh-CN" sz="2200" u="sng" dirty="0">
                <a:latin typeface="+mn-ea"/>
                <a:ea typeface="+mn-ea"/>
                <a:cs typeface="微软雅黑" panose="020B0503020204020204" charset="-122"/>
              </a:rPr>
              <a:t>2</a:t>
            </a:r>
            <a:r>
              <a:rPr lang="zh-CN" altLang="en-US" sz="2200" u="sng" dirty="0">
                <a:latin typeface="+mn-ea"/>
                <a:ea typeface="+mn-ea"/>
                <a:cs typeface="微软雅黑" panose="020B0503020204020204" charset="-122"/>
              </a:rPr>
              <a:t>）带视觉标注的图像，（</a:t>
            </a:r>
            <a:r>
              <a:rPr lang="en-US" altLang="zh-CN" sz="2200" u="sng" dirty="0">
                <a:latin typeface="+mn-ea"/>
                <a:ea typeface="+mn-ea"/>
                <a:cs typeface="微软雅黑" panose="020B0503020204020204" charset="-122"/>
              </a:rPr>
              <a:t>3</a:t>
            </a:r>
            <a:r>
              <a:rPr lang="zh-CN" altLang="en-US" sz="2200" u="sng" dirty="0">
                <a:latin typeface="+mn-ea"/>
                <a:ea typeface="+mn-ea"/>
                <a:cs typeface="微软雅黑" panose="020B0503020204020204" charset="-122"/>
              </a:rPr>
              <a:t>）无标注视频，（</a:t>
            </a:r>
            <a:r>
              <a:rPr lang="en-US" altLang="zh-CN" sz="2200" u="sng" dirty="0">
                <a:latin typeface="+mn-ea"/>
                <a:ea typeface="+mn-ea"/>
                <a:cs typeface="微软雅黑" panose="020B0503020204020204" charset="-122"/>
              </a:rPr>
              <a:t>4</a:t>
            </a:r>
            <a:r>
              <a:rPr lang="zh-CN" altLang="en-US" sz="2200" u="sng" dirty="0">
                <a:latin typeface="+mn-ea"/>
                <a:ea typeface="+mn-ea"/>
                <a:cs typeface="微软雅黑" panose="020B0503020204020204" charset="-122"/>
              </a:rPr>
              <a:t>）带视觉标注的视频，以及（</a:t>
            </a:r>
            <a:r>
              <a:rPr lang="en-US" altLang="zh-CN" sz="2200" u="sng" dirty="0">
                <a:latin typeface="+mn-ea"/>
                <a:ea typeface="+mn-ea"/>
                <a:cs typeface="微软雅黑" panose="020B0503020204020204" charset="-122"/>
              </a:rPr>
              <a:t>5</a:t>
            </a:r>
            <a:r>
              <a:rPr lang="zh-CN" altLang="en-US" sz="2200" u="sng" dirty="0">
                <a:latin typeface="+mn-ea"/>
                <a:ea typeface="+mn-ea"/>
                <a:cs typeface="微软雅黑" panose="020B0503020204020204" charset="-122"/>
              </a:rPr>
              <a:t>）</a:t>
            </a:r>
            <a:r>
              <a:rPr lang="en-US" altLang="zh-CN" sz="2200" u="sng" dirty="0">
                <a:latin typeface="+mn-ea"/>
                <a:ea typeface="+mn-ea"/>
                <a:cs typeface="微软雅黑" panose="020B0503020204020204" charset="-122"/>
              </a:rPr>
              <a:t>3D</a:t>
            </a:r>
            <a:r>
              <a:rPr lang="zh-CN" altLang="en-US" sz="2200" u="sng" dirty="0">
                <a:latin typeface="+mn-ea"/>
                <a:ea typeface="+mn-ea"/>
                <a:cs typeface="微软雅黑" panose="020B0503020204020204" charset="-122"/>
              </a:rPr>
              <a:t>合成物体</a:t>
            </a:r>
            <a:r>
              <a:rPr lang="zh-CN" altLang="en-US" sz="2200" dirty="0">
                <a:latin typeface="+mn-ea"/>
                <a:ea typeface="+mn-ea"/>
                <a:cs typeface="微软雅黑" panose="020B0503020204020204" charset="-122"/>
              </a:rPr>
              <a:t>。其中，无标注图像占总数据量的</a:t>
            </a:r>
            <a:r>
              <a:rPr lang="en-US" altLang="zh-CN" sz="2200" dirty="0">
                <a:latin typeface="+mn-ea"/>
                <a:ea typeface="+mn-ea"/>
                <a:cs typeface="微软雅黑" panose="020B0503020204020204" charset="-122"/>
              </a:rPr>
              <a:t>80%</a:t>
            </a:r>
            <a:r>
              <a:rPr lang="zh-CN" altLang="en-US" sz="2200" dirty="0">
                <a:latin typeface="+mn-ea"/>
                <a:ea typeface="+mn-ea"/>
                <a:cs typeface="微软雅黑" panose="020B0503020204020204" charset="-122"/>
              </a:rPr>
              <a:t>以上，覆盖了视觉世界中较大部分内容，提供了必要的多样性，但质量相对较低。带标注的图像分布范围较为受限，但通常质量更高。视频数据的分布约束性更强（通常以人类活动为中心），但能提供宝贵的时序信息。</a:t>
            </a:r>
            <a:r>
              <a:rPr lang="en-US" altLang="zh-CN" sz="2200" dirty="0">
                <a:latin typeface="+mn-ea"/>
                <a:ea typeface="+mn-ea"/>
                <a:cs typeface="微软雅黑" panose="020B0503020204020204" charset="-122"/>
              </a:rPr>
              <a:t>3D</a:t>
            </a:r>
            <a:r>
              <a:rPr lang="zh-CN" altLang="en-US" sz="2200" dirty="0">
                <a:latin typeface="+mn-ea"/>
                <a:ea typeface="+mn-ea"/>
                <a:cs typeface="微软雅黑" panose="020B0503020204020204" charset="-122"/>
              </a:rPr>
              <a:t>合成物体渲染的多样性最低，但可为理解三维结构行为提供有益线索。值得注意的是，</a:t>
            </a:r>
            <a:r>
              <a:rPr lang="en-US" altLang="zh-CN" sz="2200" dirty="0">
                <a:latin typeface="+mn-ea"/>
                <a:ea typeface="+mn-ea"/>
                <a:cs typeface="微软雅黑" panose="020B0503020204020204" charset="-122"/>
              </a:rPr>
              <a:t>UVDv1</a:t>
            </a:r>
            <a:r>
              <a:rPr lang="zh-CN" altLang="en-US" sz="2200" dirty="0">
                <a:latin typeface="+mn-ea"/>
                <a:ea typeface="+mn-ea"/>
                <a:cs typeface="微软雅黑" panose="020B0503020204020204" charset="-122"/>
              </a:rPr>
              <a:t>是一个纯视觉数据集，不包含非视觉元数据（如文本）。该数据集总计包含</a:t>
            </a:r>
            <a:r>
              <a:rPr lang="en-US" altLang="zh-CN" sz="2200" dirty="0">
                <a:latin typeface="+mn-ea"/>
                <a:ea typeface="+mn-ea"/>
                <a:cs typeface="微软雅黑" panose="020B0503020204020204" charset="-122"/>
              </a:rPr>
              <a:t>16.4</a:t>
            </a:r>
            <a:r>
              <a:rPr lang="zh-CN" altLang="en-US" sz="2200" dirty="0">
                <a:latin typeface="+mn-ea"/>
                <a:ea typeface="+mn-ea"/>
                <a:cs typeface="微软雅黑" panose="020B0503020204020204" charset="-122"/>
              </a:rPr>
              <a:t>亿张图像。</a:t>
            </a:r>
            <a:endParaRPr lang="en-US" altLang="zh-CN"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670235"/>
            <a:ext cx="10895384" cy="3724289"/>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与大规模语言模型的一个重要区别在于，语言数据天然具有统一的一维结构，即文本流。而视觉数据则不具备这种一致性，不同来源的数据结构差异显著。在该研究中，作者提出将“视觉句子”作为统一的视觉数据单元，从而支持从多样化来源进行规模化模型训练。</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统一视觉数据表示（视觉句子）将各种视觉数据（原始图像、视频、语义分割、深度图等）统一表示为“视觉句子”。</a:t>
            </a:r>
            <a:r>
              <a:rPr lang="zh-CN" altLang="en-US" sz="2200" u="sng" dirty="0">
                <a:latin typeface="+mn-ea"/>
                <a:ea typeface="+mn-ea"/>
                <a:cs typeface="微软雅黑" panose="020B0503020204020204" charset="-122"/>
              </a:rPr>
              <a:t>一个视觉句子是由一或多个图像组成的序列，以结束符（</a:t>
            </a:r>
            <a:r>
              <a:rPr lang="en-US" altLang="zh-CN" sz="2200" u="sng" dirty="0">
                <a:latin typeface="+mn-ea"/>
                <a:ea typeface="+mn-ea"/>
                <a:cs typeface="微软雅黑" panose="020B0503020204020204" charset="-122"/>
              </a:rPr>
              <a:t>EOS</a:t>
            </a:r>
            <a:r>
              <a:rPr lang="zh-CN" altLang="en-US" sz="2200" u="sng" dirty="0">
                <a:latin typeface="+mn-ea"/>
                <a:ea typeface="+mn-ea"/>
                <a:cs typeface="微软雅黑" panose="020B0503020204020204" charset="-122"/>
              </a:rPr>
              <a:t>）结尾。</a:t>
            </a:r>
            <a:r>
              <a:rPr lang="zh-CN" altLang="en-US" sz="2200" dirty="0">
                <a:latin typeface="+mn-ea"/>
                <a:ea typeface="+mn-ea"/>
                <a:cs typeface="微软雅黑" panose="020B0503020204020204" charset="-122"/>
              </a:rPr>
              <a:t>这种方法将所有视觉数据转化为统一的序列格式，无需任何语言或元数据。</a:t>
            </a:r>
            <a:endParaRPr lang="en-US" altLang="zh-CN"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pic>
        <p:nvPicPr>
          <p:cNvPr id="3" name="图片 2"/>
          <p:cNvPicPr>
            <a:picLocks noChangeAspect="1"/>
          </p:cNvPicPr>
          <p:nvPr/>
        </p:nvPicPr>
        <p:blipFill>
          <a:blip r:embed="rId1"/>
          <a:stretch>
            <a:fillRect/>
          </a:stretch>
        </p:blipFill>
        <p:spPr>
          <a:xfrm>
            <a:off x="2656527" y="881442"/>
            <a:ext cx="6877501" cy="4770540"/>
          </a:xfrm>
          <a:prstGeom prst="rect">
            <a:avLst/>
          </a:prstGeom>
        </p:spPr>
      </p:pic>
      <p:sp>
        <p:nvSpPr>
          <p:cNvPr id="6" name="文本框 5"/>
          <p:cNvSpPr txBox="1"/>
          <p:nvPr/>
        </p:nvSpPr>
        <p:spPr>
          <a:xfrm>
            <a:off x="3783716" y="5721321"/>
            <a:ext cx="4624568" cy="324576"/>
          </a:xfrm>
          <a:prstGeom prst="rect">
            <a:avLst/>
          </a:prstGeom>
          <a:noFill/>
        </p:spPr>
        <p:txBody>
          <a:bodyPr wrap="square" lIns="0" tIns="0" rIns="0" bIns="0" rtlCol="0">
            <a:spAutoFit/>
          </a:bodyPr>
          <a:lstStyle/>
          <a:p>
            <a:pPr>
              <a:lnSpc>
                <a:spcPct val="130000"/>
              </a:lnSpc>
            </a:pPr>
            <a:r>
              <a:rPr lang="zh-CN" altLang="en-US" dirty="0">
                <a:cs typeface="微软雅黑" panose="020B0503020204020204" charset="-122"/>
              </a:rPr>
              <a:t>图</a:t>
            </a:r>
            <a:r>
              <a:rPr lang="en-US" altLang="zh-CN" dirty="0">
                <a:cs typeface="微软雅黑" panose="020B0503020204020204" charset="-122"/>
              </a:rPr>
              <a:t>1</a:t>
            </a:r>
            <a:r>
              <a:rPr lang="zh-CN" altLang="en-US" dirty="0">
                <a:cs typeface="微软雅黑" panose="020B0503020204020204" charset="-122"/>
              </a:rPr>
              <a:t>显示了如何将各种数据源划分为视觉句子。</a:t>
            </a:r>
            <a:endParaRPr lang="zh-CN" altLang="en-US" spc="300" dirty="0">
              <a:solidFill>
                <a:schemeClr val="tx1">
                  <a:lumMod val="85000"/>
                  <a:lumOff val="15000"/>
                </a:schemeClr>
              </a:solidFill>
              <a:cs typeface="微软雅黑" panose="020B0503020204020204" charset="-122"/>
            </a:endParaRP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76008" y="1542149"/>
            <a:ext cx="11403171" cy="3917950"/>
          </a:xfrm>
          <a:prstGeom prst="rect">
            <a:avLst/>
          </a:prstGeom>
          <a:noFill/>
        </p:spPr>
        <p:txBody>
          <a:bodyPr wrap="square" rtlCol="0">
            <a:spAutoFit/>
          </a:bodyPr>
          <a:lstStyle/>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数据源</a:t>
            </a:r>
            <a:r>
              <a:rPr lang="zh-CN" altLang="en-US" sz="2200" dirty="0">
                <a:latin typeface="+mn-ea"/>
                <a:cs typeface="微软雅黑" panose="020B0503020204020204" charset="-122"/>
              </a:rPr>
              <a:t>大致可以分为</a:t>
            </a:r>
            <a:r>
              <a:rPr lang="en-US" altLang="zh-CN" sz="2200" dirty="0">
                <a:latin typeface="+mn-ea"/>
                <a:cs typeface="微软雅黑" panose="020B0503020204020204" charset="-122"/>
              </a:rPr>
              <a:t>4</a:t>
            </a:r>
            <a:r>
              <a:rPr lang="zh-CN" altLang="en-US" sz="2200" dirty="0">
                <a:latin typeface="+mn-ea"/>
                <a:cs typeface="微软雅黑" panose="020B0503020204020204" charset="-122"/>
              </a:rPr>
              <a:t>种，分别是：单个图像，图像序列，含标注的图像，含标注的图像序列。</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单个图像被视为最简单的视觉句子形式，即由一张图像后接一个句子结束标记（</a:t>
            </a:r>
            <a:r>
              <a:rPr lang="en-US" altLang="zh-CN" sz="2200" dirty="0">
                <a:latin typeface="+mn-ea"/>
                <a:ea typeface="+mn-ea"/>
                <a:cs typeface="微软雅黑" panose="020B0503020204020204" charset="-122"/>
              </a:rPr>
              <a:t>EOS</a:t>
            </a:r>
            <a:r>
              <a:rPr lang="zh-CN" altLang="en-US" sz="2200" dirty="0">
                <a:latin typeface="+mn-ea"/>
                <a:ea typeface="+mn-ea"/>
                <a:cs typeface="微软雅黑" panose="020B0503020204020204" charset="-122"/>
              </a:rPr>
              <a:t>）构成，表示为 </a:t>
            </a:r>
            <a:r>
              <a:rPr lang="en-US" altLang="zh-CN" sz="2200" dirty="0">
                <a:latin typeface="+mn-ea"/>
                <a:ea typeface="+mn-ea"/>
                <a:cs typeface="微软雅黑" panose="020B0503020204020204" charset="-122"/>
              </a:rPr>
              <a:t>{</a:t>
            </a:r>
            <a:r>
              <a:rPr lang="zh-CN" altLang="en-US" sz="2200" dirty="0">
                <a:latin typeface="+mn-ea"/>
                <a:ea typeface="+mn-ea"/>
                <a:cs typeface="微软雅黑" panose="020B0503020204020204" charset="-122"/>
              </a:rPr>
              <a:t>图像</a:t>
            </a:r>
            <a:r>
              <a:rPr lang="en-US" altLang="zh-CN" sz="2200" dirty="0">
                <a:latin typeface="+mn-ea"/>
                <a:ea typeface="+mn-ea"/>
                <a:cs typeface="微软雅黑" panose="020B0503020204020204" charset="-122"/>
              </a:rPr>
              <a:t>, EOS}</a:t>
            </a:r>
            <a:r>
              <a:rPr lang="zh-CN" altLang="en-US" sz="2200" dirty="0">
                <a:latin typeface="+mn-ea"/>
                <a:ea typeface="+mn-ea"/>
                <a:cs typeface="微软雅黑" panose="020B0503020204020204" charset="-122"/>
              </a:rPr>
              <a:t>。研究中采用了来自</a:t>
            </a:r>
            <a:r>
              <a:rPr lang="en-US" altLang="zh-CN" sz="2200" dirty="0">
                <a:latin typeface="+mn-ea"/>
                <a:ea typeface="+mn-ea"/>
                <a:cs typeface="微软雅黑" panose="020B0503020204020204" charset="-122"/>
              </a:rPr>
              <a:t>LAION 5B</a:t>
            </a:r>
            <a:r>
              <a:rPr lang="zh-CN" altLang="en-US" sz="2200" dirty="0">
                <a:latin typeface="+mn-ea"/>
                <a:ea typeface="+mn-ea"/>
                <a:cs typeface="微软雅黑" panose="020B0503020204020204" charset="-122"/>
              </a:rPr>
              <a:t>数据集的过滤子集，共包含</a:t>
            </a:r>
            <a:r>
              <a:rPr lang="en-US" altLang="zh-CN" sz="2200" dirty="0">
                <a:latin typeface="+mn-ea"/>
                <a:ea typeface="+mn-ea"/>
                <a:cs typeface="微软雅黑" panose="020B0503020204020204" charset="-122"/>
              </a:rPr>
              <a:t>1.49</a:t>
            </a:r>
            <a:r>
              <a:rPr lang="zh-CN" altLang="en-US" sz="2200" dirty="0">
                <a:latin typeface="+mn-ea"/>
                <a:ea typeface="+mn-ea"/>
                <a:cs typeface="微软雅黑" panose="020B0503020204020204" charset="-122"/>
              </a:rPr>
              <a:t>亿张图像。这部分数据构成了整个数据集中最大的组成部分，占总量的</a:t>
            </a:r>
            <a:r>
              <a:rPr lang="en-US" altLang="zh-CN" sz="2200" dirty="0">
                <a:latin typeface="+mn-ea"/>
                <a:ea typeface="+mn-ea"/>
                <a:cs typeface="微软雅黑" panose="020B0503020204020204" charset="-122"/>
              </a:rPr>
              <a:t>88.5%</a:t>
            </a:r>
            <a:r>
              <a:rPr lang="zh-CN" altLang="en-US" sz="2200" dirty="0">
                <a:latin typeface="+mn-ea"/>
                <a:ea typeface="+mn-ea"/>
                <a:cs typeface="微软雅黑" panose="020B0503020204020204" charset="-122"/>
              </a:rPr>
              <a:t>。</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图像序列被视作一种自然的视觉句子形式。为了创建此类序列，研究团队从多个现有数据集中提取了视频数据。通过对视频以三种不同步幅（</a:t>
            </a:r>
            <a:r>
              <a:rPr lang="en-US" altLang="zh-CN" sz="2200" dirty="0">
                <a:latin typeface="+mn-ea"/>
                <a:ea typeface="+mn-ea"/>
                <a:cs typeface="微软雅黑" panose="020B0503020204020204" charset="-122"/>
              </a:rPr>
              <a:t>10</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20</a:t>
            </a:r>
            <a:r>
              <a:rPr lang="zh-CN" altLang="en-US" sz="2200" dirty="0">
                <a:latin typeface="+mn-ea"/>
                <a:ea typeface="+mn-ea"/>
                <a:cs typeface="微软雅黑" panose="020B0503020204020204" charset="-122"/>
              </a:rPr>
              <a:t>和</a:t>
            </a:r>
            <a:r>
              <a:rPr lang="en-US" altLang="zh-CN" sz="2200" dirty="0">
                <a:latin typeface="+mn-ea"/>
                <a:ea typeface="+mn-ea"/>
                <a:cs typeface="微软雅黑" panose="020B0503020204020204" charset="-122"/>
              </a:rPr>
              <a:t>30</a:t>
            </a:r>
            <a:r>
              <a:rPr lang="zh-CN" altLang="en-US" sz="2200" dirty="0">
                <a:latin typeface="+mn-ea"/>
                <a:ea typeface="+mn-ea"/>
                <a:cs typeface="微软雅黑" panose="020B0503020204020204" charset="-122"/>
              </a:rPr>
              <a:t>）进行随机采样，生成了长度为</a:t>
            </a:r>
            <a:r>
              <a:rPr lang="en-US" altLang="zh-CN" sz="2200" dirty="0">
                <a:latin typeface="+mn-ea"/>
                <a:ea typeface="+mn-ea"/>
                <a:cs typeface="微软雅黑" panose="020B0503020204020204" charset="-122"/>
              </a:rPr>
              <a:t>16</a:t>
            </a:r>
            <a:r>
              <a:rPr lang="zh-CN" altLang="en-US" sz="2200" dirty="0">
                <a:latin typeface="+mn-ea"/>
                <a:ea typeface="+mn-ea"/>
                <a:cs typeface="微软雅黑" panose="020B0503020204020204" charset="-122"/>
              </a:rPr>
              <a:t>帧的视觉句子。</a:t>
            </a:r>
            <a:endParaRPr lang="en-US" altLang="zh-CN"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937570"/>
            <a:ext cx="10895384" cy="332422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此外，该研究还利用</a:t>
            </a:r>
            <a:r>
              <a:rPr lang="en-US" altLang="zh-CN" sz="2200" dirty="0" err="1">
                <a:latin typeface="+mn-ea"/>
                <a:ea typeface="+mn-ea"/>
                <a:cs typeface="微软雅黑" panose="020B0503020204020204" charset="-122"/>
              </a:rPr>
              <a:t>Objaverse</a:t>
            </a:r>
            <a:r>
              <a:rPr lang="zh-CN" altLang="en-US" sz="2200" dirty="0">
                <a:latin typeface="+mn-ea"/>
                <a:ea typeface="+mn-ea"/>
                <a:cs typeface="微软雅黑" panose="020B0503020204020204" charset="-122"/>
              </a:rPr>
              <a:t>数据集中的合成</a:t>
            </a:r>
            <a:r>
              <a:rPr lang="en-US" altLang="zh-CN" sz="2200" dirty="0">
                <a:latin typeface="+mn-ea"/>
                <a:ea typeface="+mn-ea"/>
                <a:cs typeface="微软雅黑" panose="020B0503020204020204" charset="-122"/>
              </a:rPr>
              <a:t>3D</a:t>
            </a:r>
            <a:r>
              <a:rPr lang="zh-CN" altLang="en-US" sz="2200" dirty="0">
                <a:latin typeface="+mn-ea"/>
                <a:ea typeface="+mn-ea"/>
                <a:cs typeface="微软雅黑" panose="020B0503020204020204" charset="-122"/>
              </a:rPr>
              <a:t>对象，生成了以物体为中心的多视图序列。对于每个对象，通过在物体中心与相机之间采样一个半径长度（范围</a:t>
            </a:r>
            <a:r>
              <a:rPr lang="en-US" altLang="zh-CN" sz="2200" dirty="0">
                <a:latin typeface="+mn-ea"/>
                <a:ea typeface="+mn-ea"/>
                <a:cs typeface="微软雅黑" panose="020B0503020204020204" charset="-122"/>
              </a:rPr>
              <a:t>1.5</a:t>
            </a:r>
            <a:r>
              <a:rPr lang="zh-CN" altLang="en-US" sz="2200" dirty="0">
                <a:latin typeface="+mn-ea"/>
                <a:ea typeface="+mn-ea"/>
                <a:cs typeface="微软雅黑" panose="020B0503020204020204" charset="-122"/>
              </a:rPr>
              <a:t>至</a:t>
            </a:r>
            <a:r>
              <a:rPr lang="en-US" altLang="zh-CN" sz="2200" dirty="0">
                <a:latin typeface="+mn-ea"/>
                <a:ea typeface="+mn-ea"/>
                <a:cs typeface="微软雅黑" panose="020B0503020204020204" charset="-122"/>
              </a:rPr>
              <a:t>2.2</a:t>
            </a:r>
            <a:r>
              <a:rPr lang="zh-CN" altLang="en-US" sz="2200" dirty="0">
                <a:latin typeface="+mn-ea"/>
                <a:ea typeface="+mn-ea"/>
                <a:cs typeface="微软雅黑" panose="020B0503020204020204" charset="-122"/>
              </a:rPr>
              <a:t>）和一个固定的仰角（范围</a:t>
            </a:r>
            <a:r>
              <a:rPr lang="en-US" altLang="zh-CN" sz="2200" dirty="0">
                <a:latin typeface="+mn-ea"/>
                <a:ea typeface="+mn-ea"/>
                <a:cs typeface="微软雅黑" panose="020B0503020204020204" charset="-122"/>
              </a:rPr>
              <a:t>-45</a:t>
            </a:r>
            <a:r>
              <a:rPr lang="zh-CN" altLang="en-US" sz="2200" dirty="0">
                <a:latin typeface="+mn-ea"/>
                <a:ea typeface="+mn-ea"/>
                <a:cs typeface="微软雅黑" panose="020B0503020204020204" charset="-122"/>
              </a:rPr>
              <a:t>度至</a:t>
            </a:r>
            <a:r>
              <a:rPr lang="en-US" altLang="zh-CN" sz="2200" dirty="0">
                <a:latin typeface="+mn-ea"/>
                <a:ea typeface="+mn-ea"/>
                <a:cs typeface="微软雅黑" panose="020B0503020204020204" charset="-122"/>
              </a:rPr>
              <a:t>45</a:t>
            </a:r>
            <a:r>
              <a:rPr lang="zh-CN" altLang="en-US" sz="2200" dirty="0">
                <a:latin typeface="+mn-ea"/>
                <a:ea typeface="+mn-ea"/>
                <a:cs typeface="微软雅黑" panose="020B0503020204020204" charset="-122"/>
              </a:rPr>
              <a:t>度），并以</a:t>
            </a:r>
            <a:r>
              <a:rPr lang="en-US" altLang="zh-CN" sz="2200" dirty="0">
                <a:latin typeface="+mn-ea"/>
                <a:ea typeface="+mn-ea"/>
                <a:cs typeface="微软雅黑" panose="020B0503020204020204" charset="-122"/>
              </a:rPr>
              <a:t>15</a:t>
            </a:r>
            <a:r>
              <a:rPr lang="zh-CN" altLang="en-US" sz="2200" dirty="0">
                <a:latin typeface="+mn-ea"/>
                <a:ea typeface="+mn-ea"/>
                <a:cs typeface="微软雅黑" panose="020B0503020204020204" charset="-122"/>
              </a:rPr>
              <a:t>度为步长改变方位角，遍历并渲染出该对象的</a:t>
            </a:r>
            <a:r>
              <a:rPr lang="en-US" altLang="zh-CN" sz="2200" dirty="0">
                <a:latin typeface="+mn-ea"/>
                <a:ea typeface="+mn-ea"/>
                <a:cs typeface="微软雅黑" panose="020B0503020204020204" charset="-122"/>
              </a:rPr>
              <a:t>24</a:t>
            </a:r>
            <a:r>
              <a:rPr lang="zh-CN" altLang="en-US" sz="2200" dirty="0">
                <a:latin typeface="+mn-ea"/>
                <a:ea typeface="+mn-ea"/>
                <a:cs typeface="微软雅黑" panose="020B0503020204020204" charset="-122"/>
              </a:rPr>
              <a:t>个不同视图。最终，共渲染了</a:t>
            </a:r>
            <a:r>
              <a:rPr lang="en-US" altLang="zh-CN" sz="2200" dirty="0">
                <a:latin typeface="+mn-ea"/>
                <a:ea typeface="+mn-ea"/>
                <a:cs typeface="微软雅黑" panose="020B0503020204020204" charset="-122"/>
              </a:rPr>
              <a:t>42,000</a:t>
            </a:r>
            <a:r>
              <a:rPr lang="zh-CN" altLang="en-US" sz="2200" dirty="0">
                <a:latin typeface="+mn-ea"/>
                <a:ea typeface="+mn-ea"/>
                <a:cs typeface="微软雅黑" panose="020B0503020204020204" charset="-122"/>
              </a:rPr>
              <a:t>个用于训练的序列和</a:t>
            </a:r>
            <a:r>
              <a:rPr lang="en-US" altLang="zh-CN" sz="2200" dirty="0">
                <a:latin typeface="+mn-ea"/>
                <a:ea typeface="+mn-ea"/>
                <a:cs typeface="微软雅黑" panose="020B0503020204020204" charset="-122"/>
              </a:rPr>
              <a:t>8,000</a:t>
            </a:r>
            <a:r>
              <a:rPr lang="zh-CN" altLang="en-US" sz="2200" dirty="0">
                <a:latin typeface="+mn-ea"/>
                <a:ea typeface="+mn-ea"/>
                <a:cs typeface="微软雅黑" panose="020B0503020204020204" charset="-122"/>
              </a:rPr>
              <a:t>个用于测试的序列。</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最后，研究也将相同语义类别的图像组织成序列形式。例如，利用</a:t>
            </a:r>
            <a:r>
              <a:rPr lang="en-US" altLang="zh-CN" sz="2200" dirty="0">
                <a:latin typeface="+mn-ea"/>
                <a:ea typeface="+mn-ea"/>
                <a:cs typeface="微软雅黑" panose="020B0503020204020204" charset="-122"/>
              </a:rPr>
              <a:t>ImageNet</a:t>
            </a:r>
            <a:r>
              <a:rPr lang="zh-CN" altLang="en-US" sz="2200" dirty="0">
                <a:latin typeface="+mn-ea"/>
                <a:ea typeface="+mn-ea"/>
                <a:cs typeface="微软雅黑" panose="020B0503020204020204" charset="-122"/>
              </a:rPr>
              <a:t>的类别信息，将属于同一类别的</a:t>
            </a: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4</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8</a:t>
            </a:r>
            <a:r>
              <a:rPr lang="zh-CN" altLang="en-US" sz="2200" dirty="0">
                <a:latin typeface="+mn-ea"/>
                <a:ea typeface="+mn-ea"/>
                <a:cs typeface="微软雅黑" panose="020B0503020204020204" charset="-122"/>
              </a:rPr>
              <a:t>或</a:t>
            </a:r>
            <a:r>
              <a:rPr lang="en-US" altLang="zh-CN" sz="2200" dirty="0">
                <a:latin typeface="+mn-ea"/>
                <a:ea typeface="+mn-ea"/>
                <a:cs typeface="微软雅黑" panose="020B0503020204020204" charset="-122"/>
              </a:rPr>
              <a:t>16</a:t>
            </a:r>
            <a:r>
              <a:rPr lang="zh-CN" altLang="en-US" sz="2200" dirty="0">
                <a:latin typeface="+mn-ea"/>
                <a:ea typeface="+mn-ea"/>
                <a:cs typeface="微软雅黑" panose="020B0503020204020204" charset="-122"/>
              </a:rPr>
              <a:t>张图像组合成长度为</a:t>
            </a:r>
            <a:r>
              <a:rPr lang="en-US" altLang="zh-CN" sz="2200" dirty="0">
                <a:latin typeface="+mn-ea"/>
                <a:ea typeface="+mn-ea"/>
                <a:cs typeface="微软雅黑" panose="020B0503020204020204" charset="-122"/>
              </a:rPr>
              <a:t>16</a:t>
            </a:r>
            <a:r>
              <a:rPr lang="zh-CN" altLang="en-US" sz="2200" dirty="0">
                <a:latin typeface="+mn-ea"/>
                <a:ea typeface="+mn-ea"/>
                <a:cs typeface="微软雅黑" panose="020B0503020204020204" charset="-122"/>
              </a:rPr>
              <a:t>张图像的视觉句子。</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smtClean="0">
                  <a:latin typeface="微软雅黑" panose="020B0503020204020204" charset="-122"/>
                  <a:ea typeface="微软雅黑" panose="020B0503020204020204" charset="-122"/>
                  <a:cs typeface="微软雅黑" panose="020B0503020204020204" charset="-122"/>
                </a:rPr>
                <a:t>1</a:t>
              </a:r>
              <a:endParaRPr lang="en-US" altLang="zh-CN" sz="4400" dirty="0" smtClean="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smtClean="0">
                  <a:latin typeface="微软雅黑" panose="020B0503020204020204" charset="-122"/>
                  <a:ea typeface="微软雅黑" panose="020B0503020204020204" charset="-122"/>
                  <a:cs typeface="微软雅黑" panose="020B0503020204020204" charset="-122"/>
                </a:rPr>
                <a:t>研究背景与目的</a:t>
              </a:r>
              <a:endParaRPr lang="zh-CN" altLang="en-US" sz="36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413060"/>
            <a:ext cx="10895384" cy="4071620"/>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en-US" altLang="zh-CN" sz="2200" dirty="0">
                <a:latin typeface="+mn-ea"/>
                <a:ea typeface="+mn-ea"/>
                <a:cs typeface="微软雅黑" panose="020B0503020204020204" charset="-122"/>
              </a:rPr>
              <a:t>3.</a:t>
            </a:r>
            <a:r>
              <a:rPr lang="zh-CN" altLang="en-US" sz="2200" dirty="0">
                <a:latin typeface="+mn-ea"/>
                <a:ea typeface="+mn-ea"/>
                <a:cs typeface="微软雅黑" panose="020B0503020204020204" charset="-122"/>
              </a:rPr>
              <a:t>为以统一方式处理不同类型的图像标注，该研究选择将所有标注表示为图像形式。部分数据类型（如语义分割图、边缘图、深度图和法线图像）本身已符合图像表示形式。针对其他标注类型，研究者采用定制化方法进行转换：</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目标检测：通过绘制颜色编码的边界框标注每个目标对象，具体方法参照文献；</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人体姿态：在像素空间中渲染人体骨架，采用</a:t>
            </a:r>
            <a:r>
              <a:rPr lang="en-US" altLang="zh-CN" sz="2200" dirty="0" err="1">
                <a:latin typeface="+mn-ea"/>
                <a:ea typeface="+mn-ea"/>
                <a:cs typeface="微软雅黑" panose="020B0503020204020204" charset="-122"/>
              </a:rPr>
              <a:t>OpenPose</a:t>
            </a:r>
            <a:r>
              <a:rPr lang="zh-CN" altLang="en-US" sz="2200" dirty="0">
                <a:latin typeface="+mn-ea"/>
                <a:ea typeface="+mn-ea"/>
                <a:cs typeface="微软雅黑" panose="020B0503020204020204" charset="-122"/>
              </a:rPr>
              <a:t>格式并基于</a:t>
            </a:r>
            <a:r>
              <a:rPr lang="en-US" altLang="zh-CN" sz="2200" dirty="0" err="1">
                <a:latin typeface="+mn-ea"/>
                <a:ea typeface="+mn-ea"/>
                <a:cs typeface="微软雅黑" panose="020B0503020204020204" charset="-122"/>
              </a:rPr>
              <a:t>MMPose</a:t>
            </a:r>
            <a:r>
              <a:rPr lang="zh-CN" altLang="en-US" sz="2200" dirty="0">
                <a:latin typeface="+mn-ea"/>
                <a:ea typeface="+mn-ea"/>
                <a:cs typeface="微软雅黑" panose="020B0503020204020204" charset="-122"/>
              </a:rPr>
              <a:t>框架实现；</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深度估计、表面法线与边缘检测：基于</a:t>
            </a:r>
            <a:r>
              <a:rPr lang="en-US" altLang="zh-CN" sz="2200" dirty="0">
                <a:latin typeface="+mn-ea"/>
                <a:ea typeface="+mn-ea"/>
                <a:cs typeface="微软雅黑" panose="020B0503020204020204" charset="-122"/>
              </a:rPr>
              <a:t>ImageNet</a:t>
            </a:r>
            <a:r>
              <a:rPr lang="zh-CN" altLang="en-US" sz="2200" dirty="0">
                <a:latin typeface="+mn-ea"/>
                <a:ea typeface="+mn-ea"/>
                <a:cs typeface="微软雅黑" panose="020B0503020204020204" charset="-122"/>
              </a:rPr>
              <a:t>和</a:t>
            </a:r>
            <a:r>
              <a:rPr lang="en-US" altLang="zh-CN" sz="2200" dirty="0">
                <a:latin typeface="+mn-ea"/>
                <a:ea typeface="+mn-ea"/>
                <a:cs typeface="微软雅黑" panose="020B0503020204020204" charset="-122"/>
              </a:rPr>
              <a:t>COCO</a:t>
            </a:r>
            <a:r>
              <a:rPr lang="zh-CN" altLang="en-US" sz="2200" dirty="0">
                <a:latin typeface="+mn-ea"/>
                <a:ea typeface="+mn-ea"/>
                <a:cs typeface="微软雅黑" panose="020B0503020204020204" charset="-122"/>
              </a:rPr>
              <a:t>数据集图像，按照文献的协议生成对应标签；</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413060"/>
            <a:ext cx="10895384" cy="4071620"/>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风格迁移、去雨、去噪、低光照增强及立体数据集：均以图像对形式呈现（如输入与输出图像）；</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着色：将</a:t>
            </a:r>
            <a:r>
              <a:rPr lang="en-US" altLang="zh-CN" sz="2200" dirty="0">
                <a:latin typeface="+mn-ea"/>
                <a:ea typeface="+mn-ea"/>
                <a:cs typeface="微软雅黑" panose="020B0503020204020204" charset="-122"/>
              </a:rPr>
              <a:t>ImageNet</a:t>
            </a:r>
            <a:r>
              <a:rPr lang="zh-CN" altLang="en-US" sz="2200" dirty="0">
                <a:latin typeface="+mn-ea"/>
                <a:ea typeface="+mn-ea"/>
                <a:cs typeface="微软雅黑" panose="020B0503020204020204" charset="-122"/>
              </a:rPr>
              <a:t>彩色图像转换为灰度图，构成图像对；</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补全：通过随机添加黑色遮挡框模拟图像缺损，生成修复前后的图像对。</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对于上述所有标注类型，研究者可将</a:t>
            </a:r>
            <a:r>
              <a:rPr lang="en-US" altLang="zh-CN" sz="2200" dirty="0">
                <a:latin typeface="+mn-ea"/>
                <a:ea typeface="+mn-ea"/>
                <a:cs typeface="微软雅黑" panose="020B0503020204020204" charset="-122"/>
              </a:rPr>
              <a:t>8</a:t>
            </a:r>
            <a:r>
              <a:rPr lang="zh-CN" altLang="en-US" sz="2200" dirty="0">
                <a:latin typeface="+mn-ea"/>
                <a:ea typeface="+mn-ea"/>
                <a:cs typeface="微软雅黑" panose="020B0503020204020204" charset="-122"/>
              </a:rPr>
              <a:t>个同类标注的图像对拼接为包含</a:t>
            </a:r>
            <a:r>
              <a:rPr lang="en-US" altLang="zh-CN" sz="2200" dirty="0">
                <a:latin typeface="+mn-ea"/>
                <a:ea typeface="+mn-ea"/>
                <a:cs typeface="微软雅黑" panose="020B0503020204020204" charset="-122"/>
              </a:rPr>
              <a:t>16</a:t>
            </a:r>
            <a:r>
              <a:rPr lang="zh-CN" altLang="en-US" sz="2200" dirty="0">
                <a:latin typeface="+mn-ea"/>
                <a:ea typeface="+mn-ea"/>
                <a:cs typeface="微软雅黑" panose="020B0503020204020204" charset="-122"/>
              </a:rPr>
              <a:t>幅图像的视觉语句。针对包含同一原始图像的</a:t>
            </a:r>
            <a:r>
              <a:rPr lang="en-US" altLang="zh-CN" sz="2200" dirty="0">
                <a:latin typeface="+mn-ea"/>
                <a:ea typeface="+mn-ea"/>
                <a:cs typeface="微软雅黑" panose="020B0503020204020204" charset="-122"/>
              </a:rPr>
              <a:t>k</a:t>
            </a:r>
            <a:r>
              <a:rPr lang="zh-CN" altLang="en-US" sz="2200" dirty="0">
                <a:latin typeface="+mn-ea"/>
                <a:ea typeface="+mn-ea"/>
                <a:cs typeface="微软雅黑" panose="020B0503020204020204" charset="-122"/>
              </a:rPr>
              <a:t>种不同标注的数据集，采用差异化处理方案：从每组</a:t>
            </a: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幅原图 </a:t>
            </a:r>
            <a:r>
              <a:rPr lang="en-US" altLang="zh-CN" sz="2200" dirty="0">
                <a:latin typeface="+mn-ea"/>
                <a:ea typeface="+mn-ea"/>
                <a:cs typeface="微软雅黑" panose="020B0503020204020204" charset="-122"/>
              </a:rPr>
              <a:t>+ k</a:t>
            </a:r>
            <a:r>
              <a:rPr lang="zh-CN" altLang="en-US" sz="2200" dirty="0">
                <a:latin typeface="+mn-ea"/>
                <a:ea typeface="+mn-ea"/>
                <a:cs typeface="微软雅黑" panose="020B0503020204020204" charset="-122"/>
              </a:rPr>
              <a:t>个标注</a:t>
            </a:r>
            <a:r>
              <a:rPr lang="en-US" altLang="zh-CN" sz="2200" dirty="0">
                <a:latin typeface="+mn-ea"/>
                <a:ea typeface="+mn-ea"/>
                <a:cs typeface="微软雅黑" panose="020B0503020204020204" charset="-122"/>
              </a:rPr>
              <a:t>"</a:t>
            </a:r>
            <a:r>
              <a:rPr lang="zh-CN" altLang="en-US" sz="2200" dirty="0">
                <a:latin typeface="+mn-ea"/>
                <a:ea typeface="+mn-ea"/>
                <a:cs typeface="微软雅黑" panose="020B0503020204020204" charset="-122"/>
              </a:rPr>
              <a:t>中随机选取</a:t>
            </a:r>
            <a:r>
              <a:rPr lang="en-US" altLang="zh-CN" sz="2200" dirty="0">
                <a:latin typeface="+mn-ea"/>
                <a:ea typeface="+mn-ea"/>
                <a:cs typeface="微软雅黑" panose="020B0503020204020204" charset="-122"/>
              </a:rPr>
              <a:t>m</a:t>
            </a:r>
            <a:r>
              <a:rPr lang="zh-CN" altLang="en-US" sz="2200" dirty="0">
                <a:latin typeface="+mn-ea"/>
                <a:ea typeface="+mn-ea"/>
                <a:cs typeface="微软雅黑" panose="020B0503020204020204" charset="-122"/>
              </a:rPr>
              <a:t>个元素（满足</a:t>
            </a:r>
            <a:r>
              <a:rPr lang="en-US" altLang="zh-CN" sz="2200" dirty="0">
                <a:latin typeface="+mn-ea"/>
                <a:ea typeface="+mn-ea"/>
                <a:cs typeface="微软雅黑" panose="020B0503020204020204" charset="-122"/>
              </a:rPr>
              <a:t>m ≤ k+1 ≤ 16</a:t>
            </a:r>
            <a:r>
              <a:rPr lang="zh-CN" altLang="en-US" sz="2200" dirty="0">
                <a:latin typeface="+mn-ea"/>
                <a:ea typeface="+mn-ea"/>
                <a:cs typeface="微软雅黑" panose="020B0503020204020204" charset="-122"/>
              </a:rPr>
              <a:t>），将这些</a:t>
            </a:r>
            <a:r>
              <a:rPr lang="en-US" altLang="zh-CN" sz="2200" dirty="0">
                <a:latin typeface="+mn-ea"/>
                <a:ea typeface="+mn-ea"/>
                <a:cs typeface="微软雅黑" panose="020B0503020204020204" charset="-122"/>
              </a:rPr>
              <a:t>m</a:t>
            </a:r>
            <a:r>
              <a:rPr lang="zh-CN" altLang="en-US" sz="2200" dirty="0">
                <a:latin typeface="+mn-ea"/>
                <a:ea typeface="+mn-ea"/>
                <a:cs typeface="微软雅黑" panose="020B0503020204020204" charset="-122"/>
              </a:rPr>
              <a:t>元组连接形成视觉序列。</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855655"/>
            <a:ext cx="10895384" cy="422592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en-US" altLang="zh-CN" sz="2200" dirty="0">
                <a:latin typeface="+mn-ea"/>
                <a:ea typeface="+mn-ea"/>
                <a:cs typeface="微软雅黑" panose="020B0503020204020204" charset="-122"/>
              </a:rPr>
              <a:t>4.</a:t>
            </a:r>
            <a:r>
              <a:rPr lang="zh-CN" altLang="en-US" sz="2200" dirty="0">
                <a:latin typeface="+mn-ea"/>
                <a:ea typeface="+mn-ea"/>
                <a:cs typeface="微软雅黑" panose="020B0503020204020204" charset="-122"/>
              </a:rPr>
              <a:t>在处理含标注的视频数据（如</a:t>
            </a:r>
            <a:r>
              <a:rPr lang="en-US" altLang="zh-CN" sz="2200" dirty="0" err="1">
                <a:latin typeface="+mn-ea"/>
                <a:ea typeface="+mn-ea"/>
                <a:cs typeface="微软雅黑" panose="020B0503020204020204" charset="-122"/>
              </a:rPr>
              <a:t>VIPSeg</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Hand14K</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AVA</a:t>
            </a:r>
            <a:r>
              <a:rPr lang="zh-CN" altLang="en-US" sz="2200" dirty="0">
                <a:latin typeface="+mn-ea"/>
                <a:ea typeface="+mn-ea"/>
                <a:cs typeface="微软雅黑" panose="020B0503020204020204" charset="-122"/>
              </a:rPr>
              <a:t>、</a:t>
            </a:r>
            <a:r>
              <a:rPr lang="en-US" altLang="zh-CN" sz="2200" dirty="0">
                <a:latin typeface="+mn-ea"/>
                <a:ea typeface="+mn-ea"/>
                <a:cs typeface="微软雅黑" panose="020B0503020204020204" charset="-122"/>
              </a:rPr>
              <a:t>JHMDB</a:t>
            </a:r>
            <a:r>
              <a:rPr lang="zh-CN" altLang="en-US" sz="2200" dirty="0">
                <a:latin typeface="+mn-ea"/>
                <a:ea typeface="+mn-ea"/>
                <a:cs typeface="微软雅黑" panose="020B0503020204020204" charset="-122"/>
              </a:rPr>
              <a:t>）时，采用两种互补策略生成视觉语句：第一种策略仿照图像标注处理方法，按</a:t>
            </a:r>
            <a:r>
              <a:rPr lang="en-US" altLang="zh-CN" sz="2200" dirty="0">
                <a:latin typeface="+mn-ea"/>
                <a:ea typeface="+mn-ea"/>
                <a:cs typeface="微软雅黑" panose="020B0503020204020204" charset="-122"/>
              </a:rPr>
              <a:t>"</a:t>
            </a:r>
            <a:r>
              <a:rPr lang="zh-CN" altLang="en-US" sz="2200" dirty="0">
                <a:latin typeface="+mn-ea"/>
                <a:ea typeface="+mn-ea"/>
                <a:cs typeface="微软雅黑" panose="020B0503020204020204" charset="-122"/>
              </a:rPr>
              <a:t>帧</a:t>
            </a:r>
            <a:r>
              <a:rPr lang="en-US" altLang="zh-CN" sz="2200" dirty="0">
                <a:latin typeface="+mn-ea"/>
                <a:ea typeface="+mn-ea"/>
                <a:cs typeface="微软雅黑" panose="020B0503020204020204" charset="-122"/>
              </a:rPr>
              <a:t>-</a:t>
            </a:r>
            <a:r>
              <a:rPr lang="zh-CN" altLang="en-US" sz="2200" dirty="0">
                <a:latin typeface="+mn-ea"/>
                <a:ea typeface="+mn-ea"/>
                <a:cs typeface="微软雅黑" panose="020B0503020204020204" charset="-122"/>
              </a:rPr>
              <a:t>标注</a:t>
            </a:r>
            <a:r>
              <a:rPr lang="en-US" altLang="zh-CN" sz="2200" dirty="0">
                <a:latin typeface="+mn-ea"/>
                <a:ea typeface="+mn-ea"/>
                <a:cs typeface="微软雅黑" panose="020B0503020204020204" charset="-122"/>
              </a:rPr>
              <a:t>"</a:t>
            </a:r>
            <a:r>
              <a:rPr lang="zh-CN" altLang="en-US" sz="2200" dirty="0">
                <a:latin typeface="+mn-ea"/>
                <a:ea typeface="+mn-ea"/>
                <a:cs typeface="微软雅黑" panose="020B0503020204020204" charset="-122"/>
              </a:rPr>
              <a:t>顺序交替拼接（帧</a:t>
            </a: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、标注</a:t>
            </a: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、帧</a:t>
            </a: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、标注</a:t>
            </a: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）；第二种策略将连续多帧与对应标注分组排列（帧</a:t>
            </a: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、帧</a:t>
            </a: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、标注</a:t>
            </a:r>
            <a:r>
              <a:rPr lang="en-US" altLang="zh-CN" sz="2200" dirty="0">
                <a:latin typeface="+mn-ea"/>
                <a:ea typeface="+mn-ea"/>
                <a:cs typeface="微软雅黑" panose="020B0503020204020204" charset="-122"/>
              </a:rPr>
              <a:t>1</a:t>
            </a:r>
            <a:r>
              <a:rPr lang="zh-CN" altLang="en-US" sz="2200" dirty="0">
                <a:latin typeface="+mn-ea"/>
                <a:ea typeface="+mn-ea"/>
                <a:cs typeface="微软雅黑" panose="020B0503020204020204" charset="-122"/>
              </a:rPr>
              <a:t>、标注</a:t>
            </a:r>
            <a:r>
              <a:rPr lang="en-US" altLang="zh-CN" sz="2200" dirty="0">
                <a:latin typeface="+mn-ea"/>
                <a:ea typeface="+mn-ea"/>
                <a:cs typeface="微软雅黑" panose="020B0503020204020204" charset="-122"/>
              </a:rPr>
              <a:t>2…</a:t>
            </a:r>
            <a:r>
              <a:rPr lang="zh-CN" altLang="en-US" sz="2200" dirty="0">
                <a:latin typeface="+mn-ea"/>
                <a:ea typeface="+mn-ea"/>
                <a:cs typeface="微软雅黑" panose="020B0503020204020204" charset="-122"/>
              </a:rPr>
              <a:t>）。</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endParaRPr lang="en-US" altLang="zh-CN" sz="2200" dirty="0">
              <a:latin typeface="+mn-ea"/>
              <a:cs typeface="微软雅黑" panose="020B0503020204020204" charset="-122"/>
            </a:endParaRPr>
          </a:p>
          <a:p>
            <a:pPr marL="342900" indent="-342900" algn="just">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最终成功得到了统一视觉数据集 </a:t>
            </a:r>
            <a:r>
              <a:rPr lang="en-US" altLang="zh-CN" sz="2200" dirty="0">
                <a:latin typeface="+mn-ea"/>
                <a:cs typeface="微软雅黑" panose="020B0503020204020204" charset="-122"/>
              </a:rPr>
              <a:t>UVDv1</a:t>
            </a:r>
            <a:r>
              <a:rPr lang="zh-CN" altLang="en-US" sz="2200" dirty="0">
                <a:latin typeface="+mn-ea"/>
                <a:cs typeface="微软雅黑" panose="020B0503020204020204" charset="-122"/>
              </a:rPr>
              <a:t>。</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endParaRPr lang="en-US" altLang="zh-CN" sz="2200" dirty="0">
              <a:latin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数据集构建</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732465"/>
            <a:ext cx="10895384" cy="360997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图像</a:t>
            </a:r>
            <a:r>
              <a:rPr lang="en-US" altLang="zh-CN" sz="2200" dirty="0">
                <a:latin typeface="+mn-ea"/>
                <a:ea typeface="+mn-ea"/>
                <a:cs typeface="微软雅黑" panose="020B0503020204020204" charset="-122"/>
              </a:rPr>
              <a:t>Token</a:t>
            </a:r>
            <a:r>
              <a:rPr lang="zh-CN" altLang="en-US" sz="2200" dirty="0">
                <a:latin typeface="+mn-ea"/>
                <a:ea typeface="+mn-ea"/>
                <a:cs typeface="微软雅黑" panose="020B0503020204020204" charset="-122"/>
              </a:rPr>
              <a:t>化是将图像转换为一系列离散标记的过程，旨在为</a:t>
            </a:r>
            <a:r>
              <a:rPr lang="en-US" altLang="zh-CN" sz="2200" dirty="0">
                <a:latin typeface="+mn-ea"/>
                <a:ea typeface="+mn-ea"/>
                <a:cs typeface="微软雅黑" panose="020B0503020204020204" charset="-122"/>
              </a:rPr>
              <a:t>Transformer</a:t>
            </a:r>
            <a:r>
              <a:rPr lang="zh-CN" altLang="en-US" sz="2200" dirty="0">
                <a:latin typeface="+mn-ea"/>
                <a:ea typeface="+mn-ea"/>
                <a:cs typeface="微软雅黑" panose="020B0503020204020204" charset="-122"/>
              </a:rPr>
              <a:t>模型提供结构化的输入。尽管连续图像之间可能存在序列结构，但单张图像内部缺乏自然的序列顺序。因此，现有研究主要采用两种策略：一是将图像按扫描线顺序划分为多个图像块（</a:t>
            </a:r>
            <a:r>
              <a:rPr lang="en-US" altLang="zh-CN" sz="2200" dirty="0">
                <a:latin typeface="+mn-ea"/>
                <a:ea typeface="+mn-ea"/>
                <a:cs typeface="微软雅黑" panose="020B0503020204020204" charset="-122"/>
              </a:rPr>
              <a:t>patches</a:t>
            </a:r>
            <a:r>
              <a:rPr lang="zh-CN" altLang="en-US" sz="2200" dirty="0">
                <a:latin typeface="+mn-ea"/>
                <a:ea typeface="+mn-ea"/>
                <a:cs typeface="微软雅黑" panose="020B0503020204020204" charset="-122"/>
              </a:rPr>
              <a:t>），并将其视为序列；二是</a:t>
            </a:r>
            <a:r>
              <a:rPr lang="zh-CN" altLang="en-US" sz="2200" u="sng" dirty="0">
                <a:latin typeface="+mn-ea"/>
                <a:ea typeface="+mn-ea"/>
                <a:cs typeface="微软雅黑" panose="020B0503020204020204" charset="-122"/>
              </a:rPr>
              <a:t>使用预训练的图像</a:t>
            </a:r>
            <a:r>
              <a:rPr lang="en-US" altLang="zh-CN" sz="2200" u="sng" dirty="0">
                <a:latin typeface="+mn-ea"/>
                <a:ea typeface="+mn-ea"/>
                <a:cs typeface="微软雅黑" panose="020B0503020204020204" charset="-122"/>
              </a:rPr>
              <a:t>Token</a:t>
            </a:r>
            <a:r>
              <a:rPr lang="zh-CN" altLang="en-US" sz="2200" u="sng" dirty="0">
                <a:latin typeface="+mn-ea"/>
                <a:ea typeface="+mn-ea"/>
                <a:cs typeface="微软雅黑" panose="020B0503020204020204" charset="-122"/>
              </a:rPr>
              <a:t>化模型（如</a:t>
            </a:r>
            <a:r>
              <a:rPr lang="en-US" altLang="zh-CN" sz="2200" u="sng" dirty="0">
                <a:latin typeface="+mn-ea"/>
                <a:ea typeface="+mn-ea"/>
                <a:cs typeface="微软雅黑" panose="020B0503020204020204" charset="-122"/>
              </a:rPr>
              <a:t>VQ-VAE</a:t>
            </a:r>
            <a:r>
              <a:rPr lang="en-US" altLang="zh-CN" sz="2200" u="sng" baseline="30000" dirty="0">
                <a:latin typeface="+mn-ea"/>
                <a:ea typeface="+mn-ea"/>
                <a:cs typeface="微软雅黑" panose="020B0503020204020204" charset="-122"/>
              </a:rPr>
              <a:t> </a:t>
            </a:r>
            <a:r>
              <a:rPr lang="zh-CN" altLang="en-US" sz="2200" u="sng" dirty="0">
                <a:latin typeface="+mn-ea"/>
                <a:ea typeface="+mn-ea"/>
                <a:cs typeface="微软雅黑" panose="020B0503020204020204" charset="-122"/>
              </a:rPr>
              <a:t>或</a:t>
            </a:r>
            <a:r>
              <a:rPr lang="en-US" altLang="zh-CN" sz="2200" u="sng" dirty="0">
                <a:latin typeface="+mn-ea"/>
                <a:ea typeface="+mn-ea"/>
                <a:cs typeface="微软雅黑" panose="020B0503020204020204" charset="-122"/>
              </a:rPr>
              <a:t>VQ-GAN</a:t>
            </a:r>
            <a:r>
              <a:rPr lang="zh-CN" altLang="en-US" sz="2200" u="sng" dirty="0">
                <a:latin typeface="+mn-ea"/>
                <a:ea typeface="+mn-ea"/>
                <a:cs typeface="微软雅黑" panose="020B0503020204020204" charset="-122"/>
              </a:rPr>
              <a:t>），将图像特征聚类成一系列离散的</a:t>
            </a:r>
            <a:r>
              <a:rPr lang="en-US" altLang="zh-CN" sz="2200" u="sng" dirty="0">
                <a:latin typeface="+mn-ea"/>
                <a:ea typeface="+mn-ea"/>
                <a:cs typeface="微软雅黑" panose="020B0503020204020204" charset="-122"/>
              </a:rPr>
              <a:t>token</a:t>
            </a:r>
            <a:r>
              <a:rPr lang="zh-CN" altLang="en-US" sz="2200" u="sng" dirty="0">
                <a:latin typeface="+mn-ea"/>
                <a:ea typeface="+mn-ea"/>
                <a:cs typeface="微软雅黑" panose="020B0503020204020204" charset="-122"/>
              </a:rPr>
              <a:t>，再按扫描线顺序转换为序列</a:t>
            </a:r>
            <a:r>
              <a:rPr lang="zh-CN" altLang="en-US" sz="2200" dirty="0">
                <a:latin typeface="+mn-ea"/>
                <a:ea typeface="+mn-ea"/>
                <a:cs typeface="微软雅黑" panose="020B0503020204020204" charset="-122"/>
              </a:rPr>
              <a:t>。该研究采用后一种方法，因为模型生成的离散类别输出本质上形成了一个概率分布，可以轻松地从这个分布中抽取样本，从而支持在视觉语句内部进行灵活的条件图像生成。</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核心方法介绍</a:t>
            </a:r>
            <a:r>
              <a:rPr lang="en-US" altLang="zh-CN" dirty="0"/>
              <a:t>-</a:t>
            </a:r>
            <a:r>
              <a:rPr lang="zh-CN" altLang="en-US" dirty="0"/>
              <a:t>图像</a:t>
            </a:r>
            <a:r>
              <a:rPr lang="en-US" altLang="zh-CN" dirty="0"/>
              <a:t>token</a:t>
            </a:r>
            <a:r>
              <a:rPr lang="zh-CN" altLang="en-US" dirty="0"/>
              <a:t>化</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886135"/>
            <a:ext cx="10895384" cy="3284169"/>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具体实现中，研究者采用</a:t>
            </a:r>
            <a:r>
              <a:rPr lang="en-US" altLang="zh-CN" sz="2200" dirty="0">
                <a:latin typeface="+mn-ea"/>
                <a:ea typeface="+mn-ea"/>
                <a:cs typeface="微软雅黑" panose="020B0503020204020204" charset="-122"/>
              </a:rPr>
              <a:t>Esser</a:t>
            </a:r>
            <a:r>
              <a:rPr lang="zh-CN" altLang="en-US" sz="2200" dirty="0">
                <a:latin typeface="+mn-ea"/>
                <a:ea typeface="+mn-ea"/>
                <a:cs typeface="微软雅黑" panose="020B0503020204020204" charset="-122"/>
              </a:rPr>
              <a:t>等人提出的</a:t>
            </a:r>
            <a:r>
              <a:rPr lang="en-US" altLang="zh-CN" sz="2200" b="1" dirty="0">
                <a:latin typeface="+mn-ea"/>
                <a:ea typeface="+mn-ea"/>
                <a:cs typeface="微软雅黑" panose="020B0503020204020204" charset="-122"/>
              </a:rPr>
              <a:t>VQGAN</a:t>
            </a:r>
            <a:r>
              <a:rPr lang="zh-CN" altLang="en-US" sz="2200" dirty="0">
                <a:latin typeface="+mn-ea"/>
                <a:ea typeface="+mn-ea"/>
                <a:cs typeface="微软雅黑" panose="020B0503020204020204" charset="-122"/>
              </a:rPr>
              <a:t>模型生成语义标记。该框架包含编码器、解码器及量化层：编码器通过卷积层和下采样模块压缩图像空间维度，量化层将输入图像映射到预设码本中的离散标记序列，解码器则通过上采样模块重建图像至原始尺寸。</a:t>
            </a:r>
            <a:r>
              <a:rPr lang="zh-CN" altLang="en-US" sz="2200" u="sng" dirty="0">
                <a:latin typeface="+mn-ea"/>
                <a:ea typeface="+mn-ea"/>
                <a:cs typeface="微软雅黑" panose="020B0503020204020204" charset="-122"/>
              </a:rPr>
              <a:t>对于给定图像，此</a:t>
            </a:r>
            <a:r>
              <a:rPr lang="en-US" altLang="zh-CN" sz="2200" u="sng" dirty="0">
                <a:latin typeface="+mn-ea"/>
                <a:ea typeface="+mn-ea"/>
                <a:cs typeface="微软雅黑" panose="020B0503020204020204" charset="-122"/>
              </a:rPr>
              <a:t>Token</a:t>
            </a:r>
            <a:r>
              <a:rPr lang="zh-CN" altLang="en-US" sz="2200" u="sng" dirty="0">
                <a:latin typeface="+mn-ea"/>
                <a:ea typeface="+mn-ea"/>
                <a:cs typeface="微软雅黑" panose="020B0503020204020204" charset="-122"/>
              </a:rPr>
              <a:t>化过程可生成</a:t>
            </a:r>
            <a:r>
              <a:rPr lang="en-US" altLang="zh-CN" sz="2200" u="sng" dirty="0">
                <a:latin typeface="+mn-ea"/>
                <a:ea typeface="+mn-ea"/>
                <a:cs typeface="微软雅黑" panose="020B0503020204020204" charset="-122"/>
              </a:rPr>
              <a:t>256</a:t>
            </a:r>
            <a:r>
              <a:rPr lang="zh-CN" altLang="en-US" sz="2200" u="sng" dirty="0">
                <a:latin typeface="+mn-ea"/>
                <a:ea typeface="+mn-ea"/>
                <a:cs typeface="微软雅黑" panose="020B0503020204020204" charset="-122"/>
              </a:rPr>
              <a:t>个离散标记</a:t>
            </a:r>
            <a:r>
              <a:rPr lang="zh-CN" altLang="en-US" sz="2200" dirty="0">
                <a:latin typeface="+mn-ea"/>
                <a:ea typeface="+mn-ea"/>
                <a:cs typeface="微软雅黑" panose="020B0503020204020204" charset="-122"/>
              </a:rPr>
              <a:t>。</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值得注意的是，该</a:t>
            </a:r>
            <a:r>
              <a:rPr lang="en-US" altLang="zh-CN" sz="2200" dirty="0">
                <a:latin typeface="+mn-ea"/>
                <a:ea typeface="+mn-ea"/>
                <a:cs typeface="微软雅黑" panose="020B0503020204020204" charset="-122"/>
              </a:rPr>
              <a:t>Token</a:t>
            </a:r>
            <a:r>
              <a:rPr lang="zh-CN" altLang="en-US" sz="2200" dirty="0">
                <a:latin typeface="+mn-ea"/>
                <a:ea typeface="+mn-ea"/>
                <a:cs typeface="微软雅黑" panose="020B0503020204020204" charset="-122"/>
              </a:rPr>
              <a:t>化器独立处理单张图像，而非对整个视觉语句进行操作。这种设计使</a:t>
            </a:r>
            <a:r>
              <a:rPr lang="en-US" altLang="zh-CN" sz="2200" dirty="0">
                <a:latin typeface="+mn-ea"/>
                <a:ea typeface="+mn-ea"/>
                <a:cs typeface="微软雅黑" panose="020B0503020204020204" charset="-122"/>
              </a:rPr>
              <a:t>Token</a:t>
            </a:r>
            <a:r>
              <a:rPr lang="zh-CN" altLang="en-US" sz="2200" dirty="0">
                <a:latin typeface="+mn-ea"/>
                <a:ea typeface="+mn-ea"/>
                <a:cs typeface="微软雅黑" panose="020B0503020204020204" charset="-122"/>
              </a:rPr>
              <a:t>化器的训练与下游</a:t>
            </a:r>
            <a:r>
              <a:rPr lang="en-US" altLang="zh-CN" sz="2200" dirty="0">
                <a:latin typeface="+mn-ea"/>
                <a:ea typeface="+mn-ea"/>
                <a:cs typeface="微软雅黑" panose="020B0503020204020204" charset="-122"/>
              </a:rPr>
              <a:t>Transformer</a:t>
            </a:r>
            <a:r>
              <a:rPr lang="zh-CN" altLang="en-US" sz="2200" dirty="0">
                <a:latin typeface="+mn-ea"/>
                <a:ea typeface="+mn-ea"/>
                <a:cs typeface="微软雅黑" panose="020B0503020204020204" charset="-122"/>
              </a:rPr>
              <a:t>模型解耦，允许其在仅包含单图像分布的数据集上进行训练，无需考虑视觉语句的复杂分布特性。</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核心方法介绍</a:t>
            </a:r>
            <a:r>
              <a:rPr lang="en-US" altLang="zh-CN" dirty="0"/>
              <a:t>-</a:t>
            </a:r>
            <a:r>
              <a:rPr lang="zh-CN" altLang="en-US" dirty="0"/>
              <a:t>图像</a:t>
            </a:r>
            <a:r>
              <a:rPr lang="en-US" altLang="zh-CN" dirty="0"/>
              <a:t>token</a:t>
            </a:r>
            <a:r>
              <a:rPr lang="zh-CN" altLang="en-US" dirty="0"/>
              <a:t>化</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1896930"/>
            <a:ext cx="10895384" cy="332422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在将图像通过</a:t>
            </a:r>
            <a:r>
              <a:rPr lang="en-US" altLang="zh-CN" sz="2200" dirty="0">
                <a:latin typeface="+mn-ea"/>
                <a:ea typeface="+mn-ea"/>
                <a:cs typeface="微软雅黑" panose="020B0503020204020204" charset="-122"/>
              </a:rPr>
              <a:t>VQGAN</a:t>
            </a:r>
            <a:r>
              <a:rPr lang="zh-CN" altLang="en-US" sz="2200" dirty="0">
                <a:latin typeface="+mn-ea"/>
                <a:ea typeface="+mn-ea"/>
                <a:cs typeface="微软雅黑" panose="020B0503020204020204" charset="-122"/>
              </a:rPr>
              <a:t>转换为离散标记后，将多个图像对应的离散标记连接成一个一维序列，从而将视觉语句视为统一的序列结构。该方法的一个关键特点是平等对待所有视觉语句，不引入任何特殊标记来指示特定任务或数据格式。</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研究者采用</a:t>
            </a:r>
            <a:r>
              <a:rPr lang="en-US" altLang="zh-CN" sz="2200" dirty="0">
                <a:latin typeface="+mn-ea"/>
                <a:ea typeface="+mn-ea"/>
                <a:cs typeface="微软雅黑" panose="020B0503020204020204" charset="-122"/>
              </a:rPr>
              <a:t>Transformer</a:t>
            </a:r>
            <a:r>
              <a:rPr lang="zh-CN" altLang="en-US" sz="2200" dirty="0">
                <a:latin typeface="+mn-ea"/>
                <a:ea typeface="+mn-ea"/>
                <a:cs typeface="微软雅黑" panose="020B0503020204020204" charset="-122"/>
              </a:rPr>
              <a:t>模型，以交叉熵损失进行训练，其目标是预测序列中的下一个标记，其方式类似于自回归语言模型的标准方法。通过对所有视觉语句采用相同的训练方法，模型能够从上下文中推断出图像之间的关系，而不是依赖于特定于任务或格式的标记。这使得模型具备了泛化到其他未见过的视觉信息结构的能力。</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核心方法介绍</a:t>
            </a:r>
            <a:r>
              <a:rPr lang="en-US" altLang="zh-CN" dirty="0"/>
              <a:t>-</a:t>
            </a:r>
            <a:r>
              <a:rPr lang="zh-CN" altLang="en-US" dirty="0"/>
              <a:t>视觉句子的序列建模</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9300" y="2390325"/>
            <a:ext cx="10895384" cy="244411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该研究中的自回归</a:t>
            </a:r>
            <a:r>
              <a:rPr lang="en-US" altLang="zh-CN" sz="2200" dirty="0">
                <a:latin typeface="+mn-ea"/>
                <a:ea typeface="+mn-ea"/>
                <a:cs typeface="微软雅黑" panose="020B0503020204020204" charset="-122"/>
              </a:rPr>
              <a:t>Transformer</a:t>
            </a:r>
            <a:r>
              <a:rPr lang="zh-CN" altLang="en-US" sz="2200" dirty="0">
                <a:latin typeface="+mn-ea"/>
                <a:ea typeface="+mn-ea"/>
                <a:cs typeface="微软雅黑" panose="020B0503020204020204" charset="-122"/>
              </a:rPr>
              <a:t>能够基于之前的标记预测下一个标记的概率分布。可以通过从该分布中采样，生成新的视觉标记以补全视觉语句。</a:t>
            </a:r>
            <a:endParaRPr lang="zh-CN" altLang="en-US"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在下游任务中应用该模型时，可在测试阶段构建一个部分完成的视觉语句来定义任务目标，随后利用模型生成剩余输出。这种方法与自然语言处理中的上下文学习以及计算机视觉领域的视觉提示技术在原理上相似。</a:t>
            </a:r>
            <a:endParaRPr lang="zh-CN" altLang="en-US" sz="2200" dirty="0">
              <a:latin typeface="+mn-ea"/>
              <a:ea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核心方法介绍</a:t>
            </a:r>
            <a:r>
              <a:rPr lang="en-US" altLang="zh-CN" dirty="0"/>
              <a:t>-</a:t>
            </a:r>
            <a:r>
              <a:rPr lang="zh-CN" altLang="en-US" dirty="0"/>
              <a:t>视觉提示推理</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606550" y="322128"/>
            <a:ext cx="8643848" cy="524510"/>
          </a:xfrm>
        </p:spPr>
        <p:txBody>
          <a:bodyPr/>
          <a:lstStyle/>
          <a:p>
            <a:r>
              <a:rPr lang="zh-CN" altLang="en-US" dirty="0"/>
              <a:t>核心方法介绍</a:t>
            </a:r>
            <a:endParaRPr lang="zh-CN" altLang="en-US" dirty="0"/>
          </a:p>
        </p:txBody>
      </p:sp>
      <p:sp>
        <p:nvSpPr>
          <p:cNvPr id="5" name="文本框 4"/>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2</a:t>
            </a:r>
            <a:endParaRPr lang="en-US" altLang="zh-CN" sz="3600" b="1" dirty="0">
              <a:solidFill>
                <a:schemeClr val="bg1"/>
              </a:solidFill>
              <a:latin typeface="微软雅黑" panose="020B0503020204020204" charset="-122"/>
              <a:cs typeface="微软雅黑" panose="020B0503020204020204" charset="-122"/>
            </a:endParaRPr>
          </a:p>
        </p:txBody>
      </p:sp>
      <p:pic>
        <p:nvPicPr>
          <p:cNvPr id="3" name="图片 2"/>
          <p:cNvPicPr>
            <a:picLocks noChangeAspect="1"/>
          </p:cNvPicPr>
          <p:nvPr/>
        </p:nvPicPr>
        <p:blipFill>
          <a:blip r:embed="rId1"/>
          <a:srcRect b="25307"/>
          <a:stretch>
            <a:fillRect/>
          </a:stretch>
        </p:blipFill>
        <p:spPr>
          <a:xfrm>
            <a:off x="948055" y="1527175"/>
            <a:ext cx="4890135" cy="4100830"/>
          </a:xfrm>
          <a:prstGeom prst="rect">
            <a:avLst/>
          </a:prstGeom>
        </p:spPr>
      </p:pic>
      <p:pic>
        <p:nvPicPr>
          <p:cNvPr id="2" name="图片 1"/>
          <p:cNvPicPr>
            <a:picLocks noChangeAspect="1"/>
          </p:cNvPicPr>
          <p:nvPr/>
        </p:nvPicPr>
        <p:blipFill>
          <a:blip r:embed="rId1"/>
          <a:srcRect t="75515"/>
          <a:stretch>
            <a:fillRect/>
          </a:stretch>
        </p:blipFill>
        <p:spPr>
          <a:xfrm>
            <a:off x="6096000" y="2905760"/>
            <a:ext cx="4890135" cy="1344295"/>
          </a:xfrm>
          <a:prstGeom prst="rect">
            <a:avLst/>
          </a:prstGeom>
        </p:spPr>
      </p:pic>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3</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3" y="2888229"/>
              <a:ext cx="2639579" cy="390252"/>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实验结果与分析</a:t>
              </a:r>
              <a:endParaRPr lang="zh-CN" altLang="en-US" sz="3600" b="1" spc="300" dirty="0">
                <a:solidFill>
                  <a:schemeClr val="accent3"/>
                </a:solidFill>
                <a:cs typeface="微软雅黑" panose="020B0503020204020204" charset="-122"/>
              </a:endParaRPr>
            </a:p>
          </p:txBody>
        </p:sp>
      </p:grpSp>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可扩展性验证</a:t>
            </a:r>
            <a:r>
              <a:rPr lang="en-US" altLang="zh-CN" dirty="0"/>
              <a:t>-</a:t>
            </a:r>
            <a:r>
              <a:rPr lang="zh-CN" altLang="en-US" dirty="0"/>
              <a:t>训练损失</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42251" y="1185446"/>
            <a:ext cx="5180096" cy="4645759"/>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首先检查了不同参数大小的</a:t>
            </a:r>
            <a:r>
              <a:rPr lang="en-US" altLang="zh-CN" spc="300" dirty="0">
                <a:solidFill>
                  <a:schemeClr val="tx1">
                    <a:lumMod val="85000"/>
                    <a:lumOff val="15000"/>
                  </a:schemeClr>
                </a:solidFill>
                <a:cs typeface="微软雅黑" panose="020B0503020204020204" charset="-122"/>
              </a:rPr>
              <a:t>LVM</a:t>
            </a:r>
            <a:r>
              <a:rPr lang="zh-CN" altLang="en-US" spc="300" dirty="0">
                <a:solidFill>
                  <a:schemeClr val="tx1">
                    <a:lumMod val="85000"/>
                    <a:lumOff val="15000"/>
                  </a:schemeClr>
                </a:solidFill>
                <a:cs typeface="微软雅黑" panose="020B0503020204020204" charset="-122"/>
              </a:rPr>
              <a:t>的训练损失，结果在图</a:t>
            </a:r>
            <a:r>
              <a:rPr lang="en-US" altLang="zh-CN" spc="300" dirty="0">
                <a:solidFill>
                  <a:schemeClr val="tx1">
                    <a:lumMod val="85000"/>
                    <a:lumOff val="15000"/>
                  </a:schemeClr>
                </a:solidFill>
                <a:cs typeface="微软雅黑" panose="020B0503020204020204" charset="-122"/>
              </a:rPr>
              <a:t>3</a:t>
            </a:r>
            <a:r>
              <a:rPr lang="zh-CN" altLang="en-US" spc="300" dirty="0">
                <a:solidFill>
                  <a:schemeClr val="tx1">
                    <a:lumMod val="85000"/>
                    <a:lumOff val="15000"/>
                  </a:schemeClr>
                </a:solidFill>
                <a:cs typeface="微软雅黑" panose="020B0503020204020204" charset="-122"/>
              </a:rPr>
              <a:t>中呈现。由于所有模型都仅针对数据集进行了一轮训练，因此模型在训练期间的任何时间点都只看到给定的数据样本一次，因此训练中的任何时刻的训练损失与验证损失非常相似。可以观察到</a:t>
            </a:r>
            <a:r>
              <a:rPr lang="en-US" altLang="zh-CN" spc="300" dirty="0">
                <a:solidFill>
                  <a:schemeClr val="tx1">
                    <a:lumMod val="85000"/>
                    <a:lumOff val="15000"/>
                  </a:schemeClr>
                </a:solidFill>
                <a:cs typeface="微软雅黑" panose="020B0503020204020204" charset="-122"/>
              </a:rPr>
              <a:t>:</a:t>
            </a:r>
            <a:endParaRPr lang="en-US" altLang="zh-CN" spc="300" dirty="0">
              <a:solidFill>
                <a:schemeClr val="tx1">
                  <a:lumMod val="85000"/>
                  <a:lumOff val="15000"/>
                </a:schemeClr>
              </a:solidFill>
              <a:cs typeface="微软雅黑" panose="020B0503020204020204" charset="-122"/>
            </a:endParaRPr>
          </a:p>
          <a:p>
            <a:pPr>
              <a:lnSpc>
                <a:spcPct val="130000"/>
              </a:lnSpc>
            </a:pPr>
            <a:endParaRPr lang="en-US" altLang="zh-CN" spc="300" dirty="0">
              <a:solidFill>
                <a:schemeClr val="tx1">
                  <a:lumMod val="85000"/>
                  <a:lumOff val="15000"/>
                </a:schemeClr>
              </a:solidFill>
              <a:cs typeface="微软雅黑" panose="020B0503020204020204" charset="-122"/>
            </a:endParaRPr>
          </a:p>
          <a:p>
            <a:pPr>
              <a:lnSpc>
                <a:spcPct val="130000"/>
              </a:lnSpc>
            </a:pPr>
            <a:r>
              <a:rPr lang="en-US" altLang="zh-CN" spc="300" dirty="0">
                <a:solidFill>
                  <a:schemeClr val="tx1">
                    <a:lumMod val="85000"/>
                    <a:lumOff val="15000"/>
                  </a:schemeClr>
                </a:solidFill>
                <a:cs typeface="微软雅黑" panose="020B0503020204020204" charset="-122"/>
              </a:rPr>
              <a:t>1)</a:t>
            </a:r>
            <a:r>
              <a:rPr lang="zh-CN" altLang="en-US" spc="300" dirty="0">
                <a:solidFill>
                  <a:schemeClr val="tx1">
                    <a:lumMod val="85000"/>
                    <a:lumOff val="15000"/>
                  </a:schemeClr>
                </a:solidFill>
                <a:cs typeface="微软雅黑" panose="020B0503020204020204" charset="-122"/>
              </a:rPr>
              <a:t>不管模型的规模大小如何，模型的训练损失</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困惑度</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都在持续下降；</a:t>
            </a:r>
            <a:endParaRPr lang="en-US" altLang="zh-CN" spc="300" dirty="0">
              <a:solidFill>
                <a:schemeClr val="tx1">
                  <a:lumMod val="85000"/>
                  <a:lumOff val="15000"/>
                </a:schemeClr>
              </a:solidFill>
              <a:cs typeface="微软雅黑" panose="020B0503020204020204" charset="-122"/>
            </a:endParaRPr>
          </a:p>
          <a:p>
            <a:pPr>
              <a:lnSpc>
                <a:spcPct val="130000"/>
              </a:lnSpc>
            </a:pPr>
            <a:r>
              <a:rPr lang="en-US" altLang="zh-CN" spc="300" dirty="0">
                <a:solidFill>
                  <a:schemeClr val="tx1">
                    <a:lumMod val="85000"/>
                    <a:lumOff val="15000"/>
                  </a:schemeClr>
                </a:solidFill>
                <a:cs typeface="微软雅黑" panose="020B0503020204020204" charset="-122"/>
              </a:rPr>
              <a:t>2)</a:t>
            </a:r>
            <a:r>
              <a:rPr lang="zh-CN" altLang="en-US" spc="300" dirty="0">
                <a:solidFill>
                  <a:schemeClr val="tx1">
                    <a:lumMod val="85000"/>
                    <a:lumOff val="15000"/>
                  </a:schemeClr>
                </a:solidFill>
                <a:cs typeface="微软雅黑" panose="020B0503020204020204" charset="-122"/>
              </a:rPr>
              <a:t>随着模型规模</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参数数量</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的增加，损失下降得更快。</a:t>
            </a:r>
            <a:endParaRPr lang="en-US" altLang="zh-CN" spc="300" dirty="0">
              <a:solidFill>
                <a:schemeClr val="tx1">
                  <a:lumMod val="85000"/>
                  <a:lumOff val="15000"/>
                </a:schemeClr>
              </a:solidFill>
              <a:cs typeface="微软雅黑" panose="020B0503020204020204" charset="-122"/>
            </a:endParaRPr>
          </a:p>
          <a:p>
            <a:pPr>
              <a:lnSpc>
                <a:spcPct val="130000"/>
              </a:lnSpc>
            </a:pPr>
            <a:r>
              <a:rPr lang="zh-CN" altLang="en-US" spc="300" dirty="0">
                <a:solidFill>
                  <a:schemeClr val="tx1">
                    <a:lumMod val="85000"/>
                    <a:lumOff val="15000"/>
                  </a:schemeClr>
                </a:solidFill>
                <a:cs typeface="微软雅黑" panose="020B0503020204020204" charset="-122"/>
              </a:rPr>
              <a:t>观察结果表明，</a:t>
            </a:r>
            <a:r>
              <a:rPr lang="en-US" altLang="zh-CN" spc="300" dirty="0">
                <a:solidFill>
                  <a:schemeClr val="tx1">
                    <a:lumMod val="85000"/>
                    <a:lumOff val="15000"/>
                  </a:schemeClr>
                </a:solidFill>
                <a:cs typeface="微软雅黑" panose="020B0503020204020204" charset="-122"/>
              </a:rPr>
              <a:t>LVM</a:t>
            </a:r>
            <a:r>
              <a:rPr lang="zh-CN" altLang="en-US" spc="300" dirty="0">
                <a:solidFill>
                  <a:schemeClr val="tx1">
                    <a:lumMod val="85000"/>
                    <a:lumOff val="15000"/>
                  </a:schemeClr>
                </a:solidFill>
                <a:cs typeface="微软雅黑" panose="020B0503020204020204" charset="-122"/>
              </a:rPr>
              <a:t>在面对更大规模的模型和更多数据时，依然具备出色的可扩展性。</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4" name="图片 3"/>
          <p:cNvPicPr>
            <a:picLocks noChangeAspect="1"/>
          </p:cNvPicPr>
          <p:nvPr/>
        </p:nvPicPr>
        <p:blipFill>
          <a:blip r:embed="rId1"/>
          <a:stretch>
            <a:fillRect/>
          </a:stretch>
        </p:blipFill>
        <p:spPr>
          <a:xfrm>
            <a:off x="6338507" y="1026788"/>
            <a:ext cx="4731569" cy="4804417"/>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9"/>
          <p:cNvSpPr>
            <a:spLocks noGrp="1"/>
          </p:cNvSpPr>
          <p:nvPr>
            <p:ph type="title"/>
          </p:nvPr>
        </p:nvSpPr>
        <p:spPr>
          <a:xfrm>
            <a:off x="1606550" y="322128"/>
            <a:ext cx="8643848" cy="524510"/>
          </a:xfrm>
        </p:spPr>
        <p:txBody>
          <a:bodyPr/>
          <a:lstStyle/>
          <a:p>
            <a:r>
              <a:rPr lang="zh-CN" altLang="en-US" dirty="0"/>
              <a:t>背景：推荐算法的两面性</a:t>
            </a:r>
            <a:endParaRPr lang="zh-CN" altLang="en-US" dirty="0"/>
          </a:p>
        </p:txBody>
      </p:sp>
      <p:sp>
        <p:nvSpPr>
          <p:cNvPr id="15" name="文本框 14"/>
          <p:cNvSpPr txBox="1"/>
          <p:nvPr>
            <p:custDataLst>
              <p:tags r:id="rId1"/>
            </p:custDataLst>
          </p:nvPr>
        </p:nvSpPr>
        <p:spPr>
          <a:xfrm>
            <a:off x="1699260" y="2578735"/>
            <a:ext cx="4263390" cy="2950845"/>
          </a:xfrm>
          <a:prstGeom prst="rect">
            <a:avLst/>
          </a:prstGeom>
          <a:noFill/>
        </p:spPr>
        <p:txBody>
          <a:bodyPr wrap="square" lIns="0" tIns="0" rIns="0" bIns="0" rtlCol="0">
            <a:noAutofit/>
          </a:bodyPr>
          <a:lstStyle/>
          <a:p>
            <a:pPr indent="0" algn="just" fontAlgn="auto">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社交媒体的核心是推荐算法，其目标是最大化用户参与度（如：观看时长、点击率、互动量）。</a:t>
            </a:r>
            <a:endPar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16" name="文本框 15"/>
          <p:cNvSpPr txBox="1"/>
          <p:nvPr>
            <p:custDataLst>
              <p:tags r:id="rId2"/>
            </p:custDataLst>
          </p:nvPr>
        </p:nvSpPr>
        <p:spPr>
          <a:xfrm>
            <a:off x="6855460" y="2466340"/>
            <a:ext cx="3559810" cy="2665095"/>
          </a:xfrm>
          <a:prstGeom prst="rect">
            <a:avLst/>
          </a:prstGeom>
          <a:noFill/>
        </p:spPr>
        <p:txBody>
          <a:bodyPr wrap="square" lIns="0" tIns="0" rIns="0" bIns="0" rtlCol="0">
            <a:noAutofit/>
          </a:bodyPr>
          <a:lstStyle/>
          <a:p>
            <a:pPr algn="l"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健康领域</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对</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健身</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的兴趣</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en-US"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推荐</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减脂</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内容</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en-US"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可能滑向宣扬极端饮食的视频。</a:t>
            </a:r>
            <a:endPar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algn="just" eaLnBrk="1" fontAlgn="auto" hangingPunct="1">
              <a:lnSpc>
                <a:spcPct val="130000"/>
              </a:lnSpc>
              <a:spcBef>
                <a:spcPts val="0"/>
              </a:spcBef>
              <a:spcAft>
                <a:spcPts val="0"/>
              </a:spcAft>
            </a:pPr>
            <a:endPar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a:p>
            <a:pPr algn="l" eaLnBrk="1" fontAlgn="auto" hangingPunct="1">
              <a:lnSpc>
                <a:spcPct val="130000"/>
              </a:lnSpc>
              <a:spcBef>
                <a:spcPts val="0"/>
              </a:spcBef>
              <a:spcAft>
                <a:spcPts val="0"/>
              </a:spcAft>
            </a:pP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金融领域</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对</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投资</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的兴趣</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en-US"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推荐</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理财技巧</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en-US"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a:t>
            </a:r>
            <a:r>
              <a:rPr lang="en-US" altLang="zh-CN"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 </a:t>
            </a:r>
            <a:r>
              <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rPr>
              <a:t>可能遭遇诈骗和金融传销。</a:t>
            </a:r>
            <a:endParaRPr lang="zh-CN" altLang="en-US" sz="1600" spc="300" dirty="0">
              <a:solidFill>
                <a:srgbClr val="000000">
                  <a:lumMod val="85000"/>
                  <a:lumOff val="15000"/>
                </a:srgbClr>
              </a:solidFill>
              <a:latin typeface="微软雅黑" panose="020B0503020204020204" charset="-122"/>
              <a:ea typeface="微软雅黑" panose="020B0503020204020204" charset="-122"/>
              <a:cs typeface="微软雅黑" panose="020B0503020204020204" charset="-122"/>
            </a:endParaRPr>
          </a:p>
        </p:txBody>
      </p:sp>
      <p:sp>
        <p:nvSpPr>
          <p:cNvPr id="17" name="文本框 16"/>
          <p:cNvSpPr txBox="1"/>
          <p:nvPr>
            <p:custDataLst>
              <p:tags r:id="rId3"/>
            </p:custDataLst>
          </p:nvPr>
        </p:nvSpPr>
        <p:spPr>
          <a:xfrm>
            <a:off x="2303138" y="1615888"/>
            <a:ext cx="2853509" cy="619744"/>
          </a:xfrm>
          <a:prstGeom prst="roundRect">
            <a:avLst>
              <a:gd name="adj" fmla="val 50000"/>
            </a:avLst>
          </a:prstGeom>
          <a:solidFill>
            <a:schemeClr val="accent1"/>
          </a:solidFill>
        </p:spPr>
        <p:txBody>
          <a:bodyPr wrap="square" lIns="0" tIns="0" rIns="0" bIns="0" rtlCol="0">
            <a:noAutofit/>
          </a:bodyPr>
          <a:lstStyle/>
          <a:p>
            <a:pPr marL="0" marR="0" lvl="0" indent="0" algn="ctr" defTabSz="914400" eaLnBrk="1" fontAlgn="auto" latinLnBrk="0" hangingPunct="1">
              <a:lnSpc>
                <a:spcPct val="130000"/>
              </a:lnSpc>
              <a:spcBef>
                <a:spcPts val="0"/>
              </a:spcBef>
              <a:spcAft>
                <a:spcPts val="0"/>
              </a:spcAft>
              <a:buClrTx/>
              <a:buSzTx/>
              <a:buFontTx/>
              <a:buNone/>
              <a:defRPr/>
            </a:pPr>
            <a:r>
              <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为</a:t>
            </a:r>
            <a:r>
              <a:rPr kumimoji="0" lang="en-US" altLang="zh-CN"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用户参与度</a:t>
            </a:r>
            <a:r>
              <a:rPr kumimoji="0" lang="en-US" altLang="zh-CN"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而生</a:t>
            </a:r>
            <a:endPar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8" name="文本框 17"/>
          <p:cNvSpPr txBox="1"/>
          <p:nvPr>
            <p:custDataLst>
              <p:tags r:id="rId4"/>
            </p:custDataLst>
          </p:nvPr>
        </p:nvSpPr>
        <p:spPr>
          <a:xfrm>
            <a:off x="7035356" y="1615888"/>
            <a:ext cx="2853509" cy="619744"/>
          </a:xfrm>
          <a:prstGeom prst="roundRect">
            <a:avLst>
              <a:gd name="adj" fmla="val 50000"/>
            </a:avLst>
          </a:prstGeom>
          <a:solidFill>
            <a:schemeClr val="accent4"/>
          </a:solidFill>
        </p:spPr>
        <p:txBody>
          <a:bodyPr wrap="square" lIns="0" tIns="0" rIns="0" bIns="0" rtlCol="0">
            <a:noAutofit/>
          </a:bodyPr>
          <a:lstStyle/>
          <a:p>
            <a:pPr marL="0" marR="0" lvl="0" indent="0" algn="r" defTabSz="914400" eaLnBrk="1" fontAlgn="auto" latinLnBrk="0" hangingPunct="1">
              <a:lnSpc>
                <a:spcPct val="130000"/>
              </a:lnSpc>
              <a:spcBef>
                <a:spcPts val="0"/>
              </a:spcBef>
              <a:spcAft>
                <a:spcPts val="0"/>
              </a:spcAft>
              <a:buClrTx/>
              <a:buSzTx/>
              <a:buFontTx/>
              <a:buNone/>
              <a:defRPr/>
            </a:pPr>
            <a:r>
              <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无意的</a:t>
            </a:r>
            <a:r>
              <a:rPr kumimoji="0" lang="en-US" altLang="zh-CN"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a:t>
            </a:r>
            <a:r>
              <a:rPr kumimoji="0" lang="zh-CN" altLang="en-US"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信息茧房</a:t>
            </a:r>
            <a:r>
              <a:rPr kumimoji="0" lang="en-US" altLang="zh-CN"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rPr>
              <a:t>”</a:t>
            </a:r>
            <a:endParaRPr kumimoji="0" lang="en-US" altLang="zh-CN" b="1" i="0" u="none" strike="noStrike" kern="0" cap="none" spc="300" normalizeH="0" baseline="0" noProof="0" dirty="0" smtClean="0">
              <a:ln>
                <a:noFill/>
              </a:ln>
              <a:solidFill>
                <a:srgbClr val="FFFFFF"/>
              </a:solidFill>
              <a:effectLst/>
              <a:uLnTx/>
              <a:uFillTx/>
              <a:latin typeface="微软雅黑" panose="020B0503020204020204" charset="-122"/>
              <a:ea typeface="微软雅黑" panose="020B0503020204020204" charset="-122"/>
              <a:cs typeface="微软雅黑" panose="020B0503020204020204" charset="-122"/>
            </a:endParaRPr>
          </a:p>
        </p:txBody>
      </p:sp>
      <p:sp>
        <p:nvSpPr>
          <p:cNvPr id="19" name="文本框 18"/>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1</a:t>
            </a:r>
            <a:endParaRPr lang="en-US" altLang="zh-CN" sz="3600" b="1" dirty="0" smtClean="0">
              <a:solidFill>
                <a:schemeClr val="bg1"/>
              </a:solidFill>
              <a:latin typeface="微软雅黑" panose="020B0503020204020204" charset="-122"/>
              <a:cs typeface="微软雅黑" panose="020B0503020204020204" charset="-122"/>
            </a:endParaRPr>
          </a:p>
        </p:txBody>
      </p:sp>
      <p:pic>
        <p:nvPicPr>
          <p:cNvPr id="7" name="图片 6" descr="31f5b254-f307-49c5-9572-9018dfe453c6"/>
          <p:cNvPicPr>
            <a:picLocks noChangeAspect="1"/>
          </p:cNvPicPr>
          <p:nvPr/>
        </p:nvPicPr>
        <p:blipFill>
          <a:blip r:embed="rId5"/>
          <a:srcRect l="30407" t="25539" r="30231" b="23049"/>
          <a:stretch>
            <a:fillRect/>
          </a:stretch>
        </p:blipFill>
        <p:spPr>
          <a:xfrm>
            <a:off x="3509645" y="4037330"/>
            <a:ext cx="440055" cy="574675"/>
          </a:xfrm>
          <a:prstGeom prst="rect">
            <a:avLst/>
          </a:prstGeom>
        </p:spPr>
      </p:pic>
      <p:sp>
        <p:nvSpPr>
          <p:cNvPr id="8" name="文本框 7"/>
          <p:cNvSpPr txBox="1"/>
          <p:nvPr/>
        </p:nvSpPr>
        <p:spPr>
          <a:xfrm>
            <a:off x="3048000" y="3669030"/>
            <a:ext cx="1363980" cy="368300"/>
          </a:xfrm>
          <a:prstGeom prst="rect">
            <a:avLst/>
          </a:prstGeom>
          <a:noFill/>
        </p:spPr>
        <p:txBody>
          <a:bodyPr wrap="square" rtlCol="0">
            <a:spAutoFit/>
          </a:bodyPr>
          <a:p>
            <a:pPr algn="ctr"/>
            <a:r>
              <a:rPr lang="zh-CN" altLang="en-US">
                <a:latin typeface="微软雅黑" panose="020B0503020204020204" charset="-122"/>
                <a:ea typeface="微软雅黑" panose="020B0503020204020204" charset="-122"/>
                <a:cs typeface="微软雅黑" panose="020B0503020204020204" charset="-122"/>
              </a:rPr>
              <a:t>推荐系统</a:t>
            </a:r>
            <a:endParaRPr lang="zh-CN" altLang="en-US">
              <a:latin typeface="微软雅黑" panose="020B0503020204020204" charset="-122"/>
              <a:ea typeface="微软雅黑" panose="020B0503020204020204" charset="-122"/>
              <a:cs typeface="微软雅黑" panose="020B0503020204020204" charset="-122"/>
            </a:endParaRPr>
          </a:p>
        </p:txBody>
      </p:sp>
      <p:sp>
        <p:nvSpPr>
          <p:cNvPr id="9" name="文本框 8"/>
          <p:cNvSpPr txBox="1"/>
          <p:nvPr/>
        </p:nvSpPr>
        <p:spPr>
          <a:xfrm>
            <a:off x="3101340" y="4544695"/>
            <a:ext cx="1310640" cy="368300"/>
          </a:xfrm>
          <a:prstGeom prst="rect">
            <a:avLst/>
          </a:prstGeom>
          <a:noFill/>
        </p:spPr>
        <p:txBody>
          <a:bodyPr wrap="square" rtlCol="0">
            <a:spAutoFit/>
          </a:bodyPr>
          <a:p>
            <a:pPr algn="ctr"/>
            <a:r>
              <a:rPr lang="zh-CN" altLang="en-US">
                <a:latin typeface="微软雅黑" panose="020B0503020204020204" charset="-122"/>
                <a:ea typeface="微软雅黑" panose="020B0503020204020204" charset="-122"/>
                <a:cs typeface="微软雅黑" panose="020B0503020204020204" charset="-122"/>
              </a:rPr>
              <a:t>信息茧房</a:t>
            </a:r>
            <a:endParaRPr lang="zh-CN" altLang="en-US">
              <a:latin typeface="微软雅黑" panose="020B0503020204020204" charset="-122"/>
              <a:ea typeface="微软雅黑" panose="020B0503020204020204" charset="-122"/>
              <a:cs typeface="微软雅黑" panose="020B0503020204020204" charset="-122"/>
            </a:endParaRPr>
          </a:p>
        </p:txBody>
      </p:sp>
      <p:sp>
        <p:nvSpPr>
          <p:cNvPr id="11" name="文本框 10"/>
          <p:cNvSpPr txBox="1"/>
          <p:nvPr/>
        </p:nvSpPr>
        <p:spPr>
          <a:xfrm>
            <a:off x="2904490" y="5420360"/>
            <a:ext cx="1704975" cy="368300"/>
          </a:xfrm>
          <a:prstGeom prst="rect">
            <a:avLst/>
          </a:prstGeom>
          <a:noFill/>
        </p:spPr>
        <p:txBody>
          <a:bodyPr wrap="square" rtlCol="0">
            <a:spAutoFit/>
          </a:bodyPr>
          <a:p>
            <a:pPr algn="ctr"/>
            <a:r>
              <a:rPr lang="zh-CN" altLang="en-US">
                <a:latin typeface="微软雅黑" panose="020B0503020204020204" charset="-122"/>
                <a:ea typeface="微软雅黑" panose="020B0503020204020204" charset="-122"/>
                <a:cs typeface="微软雅黑" panose="020B0503020204020204" charset="-122"/>
              </a:rPr>
              <a:t>有害内容暴露</a:t>
            </a:r>
            <a:endParaRPr lang="zh-CN" altLang="en-US">
              <a:latin typeface="微软雅黑" panose="020B0503020204020204" charset="-122"/>
              <a:ea typeface="微软雅黑" panose="020B0503020204020204" charset="-122"/>
              <a:cs typeface="微软雅黑" panose="020B0503020204020204" charset="-122"/>
            </a:endParaRPr>
          </a:p>
        </p:txBody>
      </p:sp>
      <p:pic>
        <p:nvPicPr>
          <p:cNvPr id="12" name="图片 11" descr="31f5b254-f307-49c5-9572-9018dfe453c6"/>
          <p:cNvPicPr>
            <a:picLocks noChangeAspect="1"/>
          </p:cNvPicPr>
          <p:nvPr/>
        </p:nvPicPr>
        <p:blipFill>
          <a:blip r:embed="rId5"/>
          <a:srcRect l="30407" t="25539" r="30231" b="23049"/>
          <a:stretch>
            <a:fillRect/>
          </a:stretch>
        </p:blipFill>
        <p:spPr>
          <a:xfrm>
            <a:off x="3509645" y="4912995"/>
            <a:ext cx="440055" cy="574675"/>
          </a:xfrm>
          <a:prstGeom prst="rect">
            <a:avLst/>
          </a:prstGeom>
        </p:spPr>
      </p:pic>
    </p:spTree>
  </p:cSld>
  <p:clrMapOvr>
    <a:masterClrMapping/>
  </p:clrMapOvr>
  <p:transition spd="med"/>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可扩展性验证</a:t>
            </a:r>
            <a:r>
              <a:rPr lang="en-US" altLang="zh-CN" dirty="0"/>
              <a:t>-</a:t>
            </a:r>
            <a:r>
              <a:rPr lang="zh-CN" altLang="en-US" dirty="0"/>
              <a:t>下游任务</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42251" y="1185446"/>
            <a:ext cx="5940514" cy="4645759"/>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尽管</a:t>
            </a:r>
            <a:r>
              <a:rPr lang="en-US" altLang="zh-CN" spc="300" dirty="0">
                <a:solidFill>
                  <a:schemeClr val="tx1">
                    <a:lumMod val="85000"/>
                    <a:lumOff val="15000"/>
                  </a:schemeClr>
                </a:solidFill>
                <a:cs typeface="微软雅黑" panose="020B0503020204020204" charset="-122"/>
              </a:rPr>
              <a:t>LVM</a:t>
            </a:r>
            <a:r>
              <a:rPr lang="zh-CN" altLang="en-US" spc="300" dirty="0">
                <a:solidFill>
                  <a:schemeClr val="tx1">
                    <a:lumMod val="85000"/>
                    <a:lumOff val="15000"/>
                  </a:schemeClr>
                </a:solidFill>
                <a:cs typeface="微软雅黑" panose="020B0503020204020204" charset="-122"/>
              </a:rPr>
              <a:t>的训练损失展现出良好的规模化特性，但这并不能直接证明其在具体下游任务上的表现也会随模型规模扩大而提升。为此，研究者在四个关键的下游任务上评估了不同规模的模型：语义分割、深度估计、表面法线估计和边缘检测。</a:t>
            </a:r>
            <a:endParaRPr lang="zh-CN" altLang="en-US" spc="300" dirty="0">
              <a:solidFill>
                <a:schemeClr val="tx1">
                  <a:lumMod val="85000"/>
                  <a:lumOff val="15000"/>
                </a:schemeClr>
              </a:solidFill>
              <a:cs typeface="微软雅黑" panose="020B0503020204020204" charset="-122"/>
            </a:endParaRPr>
          </a:p>
          <a:p>
            <a:pPr>
              <a:lnSpc>
                <a:spcPct val="130000"/>
              </a:lnSpc>
            </a:pPr>
            <a:r>
              <a:rPr lang="zh-CN" altLang="en-US" spc="300" dirty="0">
                <a:solidFill>
                  <a:schemeClr val="tx1">
                    <a:lumMod val="85000"/>
                    <a:lumOff val="15000"/>
                  </a:schemeClr>
                </a:solidFill>
                <a:cs typeface="微软雅黑" panose="020B0503020204020204" charset="-122"/>
              </a:rPr>
              <a:t>评估在</a:t>
            </a:r>
            <a:r>
              <a:rPr lang="en-US" altLang="zh-CN" spc="300" dirty="0">
                <a:solidFill>
                  <a:schemeClr val="tx1">
                    <a:lumMod val="85000"/>
                    <a:lumOff val="15000"/>
                  </a:schemeClr>
                </a:solidFill>
                <a:cs typeface="微软雅黑" panose="020B0503020204020204" charset="-122"/>
              </a:rPr>
              <a:t>ImageNet</a:t>
            </a:r>
            <a:r>
              <a:rPr lang="zh-CN" altLang="en-US" spc="300" dirty="0">
                <a:solidFill>
                  <a:schemeClr val="tx1">
                    <a:lumMod val="85000"/>
                    <a:lumOff val="15000"/>
                  </a:schemeClr>
                </a:solidFill>
                <a:cs typeface="微软雅黑" panose="020B0503020204020204" charset="-122"/>
              </a:rPr>
              <a:t>验证集上进行，每个任务通过提供</a:t>
            </a:r>
            <a:r>
              <a:rPr lang="en-US" altLang="zh-CN" spc="300" dirty="0">
                <a:solidFill>
                  <a:schemeClr val="tx1">
                    <a:lumMod val="85000"/>
                    <a:lumOff val="15000"/>
                  </a:schemeClr>
                </a:solidFill>
                <a:cs typeface="微软雅黑" panose="020B0503020204020204" charset="-122"/>
              </a:rPr>
              <a:t>5</a:t>
            </a:r>
            <a:r>
              <a:rPr lang="zh-CN" altLang="en-US" spc="300" dirty="0">
                <a:solidFill>
                  <a:schemeClr val="tx1">
                    <a:lumMod val="85000"/>
                    <a:lumOff val="15000"/>
                  </a:schemeClr>
                </a:solidFill>
                <a:cs typeface="微软雅黑" panose="020B0503020204020204" charset="-122"/>
              </a:rPr>
              <a:t>对输入图像及其真实标注作为提示，并附加一张查询图像，要求模型预测接下来的</a:t>
            </a:r>
            <a:r>
              <a:rPr lang="en-US" altLang="zh-CN" spc="300" dirty="0">
                <a:solidFill>
                  <a:schemeClr val="tx1">
                    <a:lumMod val="85000"/>
                    <a:lumOff val="15000"/>
                  </a:schemeClr>
                </a:solidFill>
                <a:cs typeface="微软雅黑" panose="020B0503020204020204" charset="-122"/>
              </a:rPr>
              <a:t>256</a:t>
            </a:r>
            <a:r>
              <a:rPr lang="zh-CN" altLang="en-US" spc="300" dirty="0">
                <a:solidFill>
                  <a:schemeClr val="tx1">
                    <a:lumMod val="85000"/>
                    <a:lumOff val="15000"/>
                  </a:schemeClr>
                </a:solidFill>
                <a:cs typeface="微软雅黑" panose="020B0503020204020204" charset="-122"/>
              </a:rPr>
              <a:t>个</a:t>
            </a:r>
            <a:r>
              <a:rPr lang="en-US" altLang="zh-CN" spc="300" dirty="0">
                <a:solidFill>
                  <a:schemeClr val="tx1">
                    <a:lumMod val="85000"/>
                    <a:lumOff val="15000"/>
                  </a:schemeClr>
                </a:solidFill>
                <a:cs typeface="微软雅黑" panose="020B0503020204020204" charset="-122"/>
              </a:rPr>
              <a:t>token</a:t>
            </a:r>
            <a:r>
              <a:rPr lang="zh-CN" altLang="en-US" spc="300" dirty="0">
                <a:solidFill>
                  <a:schemeClr val="tx1">
                    <a:lumMod val="85000"/>
                    <a:lumOff val="15000"/>
                  </a:schemeClr>
                </a:solidFill>
                <a:cs typeface="微软雅黑" panose="020B0503020204020204" charset="-122"/>
              </a:rPr>
              <a:t>（对应一幅图像）。通过计算模型预测结果相对于真实标注的困惑度（</a:t>
            </a:r>
            <a:r>
              <a:rPr lang="en-US" altLang="zh-CN" spc="300" dirty="0">
                <a:solidFill>
                  <a:schemeClr val="tx1">
                    <a:lumMod val="85000"/>
                    <a:lumOff val="15000"/>
                  </a:schemeClr>
                </a:solidFill>
                <a:cs typeface="微软雅黑" panose="020B0503020204020204" charset="-122"/>
              </a:rPr>
              <a:t>Perplexity</a:t>
            </a:r>
            <a:r>
              <a:rPr lang="zh-CN" altLang="en-US" spc="300" dirty="0">
                <a:solidFill>
                  <a:schemeClr val="tx1">
                    <a:lumMod val="85000"/>
                    <a:lumOff val="15000"/>
                  </a:schemeClr>
                </a:solidFill>
                <a:cs typeface="微软雅黑" panose="020B0503020204020204" charset="-122"/>
              </a:rPr>
              <a:t>）来衡量性能。</a:t>
            </a:r>
            <a:endParaRPr lang="en-US" altLang="zh-CN" spc="300" dirty="0">
              <a:solidFill>
                <a:schemeClr val="tx1">
                  <a:lumMod val="85000"/>
                  <a:lumOff val="15000"/>
                </a:schemeClr>
              </a:solidFill>
              <a:cs typeface="微软雅黑" panose="020B0503020204020204" charset="-122"/>
            </a:endParaRPr>
          </a:p>
          <a:p>
            <a:pPr>
              <a:lnSpc>
                <a:spcPct val="130000"/>
              </a:lnSpc>
            </a:pPr>
            <a:r>
              <a:rPr lang="zh-CN" altLang="en-US" spc="300" dirty="0">
                <a:solidFill>
                  <a:schemeClr val="tx1">
                    <a:lumMod val="85000"/>
                    <a:lumOff val="15000"/>
                  </a:schemeClr>
                </a:solidFill>
                <a:cs typeface="微软雅黑" panose="020B0503020204020204" charset="-122"/>
              </a:rPr>
              <a:t>结果显示，更大规模的模型在所有任务上都获得了更低的困惑度，这证实了</a:t>
            </a:r>
            <a:r>
              <a:rPr lang="en-US" altLang="zh-CN" spc="300" dirty="0">
                <a:solidFill>
                  <a:schemeClr val="tx1">
                    <a:lumMod val="85000"/>
                    <a:lumOff val="15000"/>
                  </a:schemeClr>
                </a:solidFill>
                <a:cs typeface="微软雅黑" panose="020B0503020204020204" charset="-122"/>
              </a:rPr>
              <a:t>LVM</a:t>
            </a:r>
            <a:r>
              <a:rPr lang="zh-CN" altLang="en-US" spc="300" dirty="0">
                <a:solidFill>
                  <a:schemeClr val="tx1">
                    <a:lumMod val="85000"/>
                    <a:lumOff val="15000"/>
                  </a:schemeClr>
                </a:solidFill>
                <a:cs typeface="微软雅黑" panose="020B0503020204020204" charset="-122"/>
              </a:rPr>
              <a:t>的整体规模化优势能够有效迁移到多样化的下游任务中。</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7" name="图片 6"/>
          <p:cNvPicPr>
            <a:picLocks noChangeAspect="1"/>
          </p:cNvPicPr>
          <p:nvPr/>
        </p:nvPicPr>
        <p:blipFill>
          <a:blip r:embed="rId1"/>
          <a:stretch>
            <a:fillRect/>
          </a:stretch>
        </p:blipFill>
        <p:spPr>
          <a:xfrm>
            <a:off x="6883518" y="1055944"/>
            <a:ext cx="4142857" cy="4904762"/>
          </a:xfrm>
          <a:prstGeom prst="rect">
            <a:avLst/>
          </a:prstGeom>
        </p:spPr>
      </p:pic>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可扩展性验证</a:t>
            </a:r>
            <a:r>
              <a:rPr lang="en-US" altLang="zh-CN" dirty="0"/>
              <a:t>-</a:t>
            </a:r>
            <a:r>
              <a:rPr lang="zh-CN" altLang="en-US" dirty="0"/>
              <a:t>数据消融</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10228" y="3931936"/>
            <a:ext cx="10600271" cy="1764970"/>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为验证</a:t>
            </a:r>
            <a:r>
              <a:rPr lang="en-US" altLang="zh-CN" spc="300" dirty="0">
                <a:solidFill>
                  <a:schemeClr val="tx1">
                    <a:lumMod val="85000"/>
                    <a:lumOff val="15000"/>
                  </a:schemeClr>
                </a:solidFill>
                <a:cs typeface="微软雅黑" panose="020B0503020204020204" charset="-122"/>
              </a:rPr>
              <a:t>UVDv1</a:t>
            </a:r>
            <a:r>
              <a:rPr lang="zh-CN" altLang="en-US" spc="300" dirty="0">
                <a:solidFill>
                  <a:schemeClr val="tx1">
                    <a:lumMod val="85000"/>
                    <a:lumOff val="15000"/>
                  </a:schemeClr>
                </a:solidFill>
                <a:cs typeface="微软雅黑" panose="020B0503020204020204" charset="-122"/>
              </a:rPr>
              <a:t>数据集中各组成部分的作用，研究者对数据集进行了消融研究：在数据集的子集上训练多个模型，并比较它们在下游任务（语义分割、深度估计等）中的表现。</a:t>
            </a:r>
            <a:endParaRPr lang="en-US" altLang="zh-CN" spc="300" dirty="0">
              <a:solidFill>
                <a:schemeClr val="tx1">
                  <a:lumMod val="85000"/>
                  <a:lumOff val="15000"/>
                </a:schemeClr>
              </a:solidFill>
              <a:cs typeface="微软雅黑" panose="020B0503020204020204" charset="-122"/>
            </a:endParaRPr>
          </a:p>
          <a:p>
            <a:pPr>
              <a:lnSpc>
                <a:spcPct val="130000"/>
              </a:lnSpc>
            </a:pPr>
            <a:endParaRPr lang="en-US" altLang="zh-CN" spc="300" dirty="0">
              <a:solidFill>
                <a:schemeClr val="tx1">
                  <a:lumMod val="85000"/>
                  <a:lumOff val="15000"/>
                </a:schemeClr>
              </a:solidFill>
              <a:cs typeface="微软雅黑" panose="020B0503020204020204" charset="-122"/>
            </a:endParaRPr>
          </a:p>
          <a:p>
            <a:pPr>
              <a:lnSpc>
                <a:spcPct val="130000"/>
              </a:lnSpc>
            </a:pPr>
            <a:r>
              <a:rPr lang="zh-CN" altLang="en-US" spc="300" dirty="0">
                <a:solidFill>
                  <a:schemeClr val="tx1">
                    <a:lumMod val="85000"/>
                    <a:lumOff val="15000"/>
                  </a:schemeClr>
                </a:solidFill>
                <a:cs typeface="微软雅黑" panose="020B0503020204020204" charset="-122"/>
              </a:rPr>
              <a:t>结果显示，数据集中的每个组成部分都对下游任务的性能产生了积极影响。这表明</a:t>
            </a:r>
            <a:r>
              <a:rPr lang="en-US" altLang="zh-CN" spc="300" dirty="0">
                <a:solidFill>
                  <a:schemeClr val="tx1">
                    <a:lumMod val="85000"/>
                    <a:lumOff val="15000"/>
                  </a:schemeClr>
                </a:solidFill>
                <a:cs typeface="微软雅黑" panose="020B0503020204020204" charset="-122"/>
              </a:rPr>
              <a:t>LVM</a:t>
            </a:r>
            <a:r>
              <a:rPr lang="zh-CN" altLang="en-US" spc="300" dirty="0">
                <a:solidFill>
                  <a:schemeClr val="tx1">
                    <a:lumMod val="85000"/>
                    <a:lumOff val="15000"/>
                  </a:schemeClr>
                </a:solidFill>
                <a:cs typeface="微软雅黑" panose="020B0503020204020204" charset="-122"/>
              </a:rPr>
              <a:t>不仅从更大的数据量中受益，而且随着</a:t>
            </a:r>
            <a:r>
              <a:rPr lang="zh-CN" altLang="en-US" u="sng" spc="300" dirty="0">
                <a:solidFill>
                  <a:schemeClr val="tx1">
                    <a:lumMod val="85000"/>
                    <a:lumOff val="15000"/>
                  </a:schemeClr>
                </a:solidFill>
                <a:cs typeface="微软雅黑" panose="020B0503020204020204" charset="-122"/>
              </a:rPr>
              <a:t>数据集多样性的增加</a:t>
            </a:r>
            <a:r>
              <a:rPr lang="zh-CN" altLang="en-US" spc="300" dirty="0">
                <a:solidFill>
                  <a:schemeClr val="tx1">
                    <a:lumMod val="85000"/>
                    <a:lumOff val="15000"/>
                  </a:schemeClr>
                </a:solidFill>
                <a:cs typeface="微软雅黑" panose="020B0503020204020204" charset="-122"/>
              </a:rPr>
              <a:t>而表现得更好。</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5" name="图片 4"/>
          <p:cNvPicPr>
            <a:picLocks noChangeAspect="1"/>
          </p:cNvPicPr>
          <p:nvPr/>
        </p:nvPicPr>
        <p:blipFill>
          <a:blip r:embed="rId1"/>
          <a:stretch>
            <a:fillRect/>
          </a:stretch>
        </p:blipFill>
        <p:spPr>
          <a:xfrm>
            <a:off x="1861807" y="1185446"/>
            <a:ext cx="8133333" cy="2571429"/>
          </a:xfrm>
          <a:prstGeom prst="rect">
            <a:avLst/>
          </a:prstGeom>
        </p:spPr>
      </p:pic>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序列提示能力</a:t>
            </a:r>
            <a:r>
              <a:rPr lang="en-US" altLang="zh-CN" dirty="0"/>
              <a:t>-</a:t>
            </a:r>
            <a:r>
              <a:rPr lang="zh-CN" altLang="en-US" dirty="0"/>
              <a:t>视频帧预测</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10228" y="3931936"/>
            <a:ext cx="10708672" cy="2125069"/>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从最直观和直接的方法开始视觉提示</a:t>
            </a:r>
            <a:r>
              <a:rPr lang="en-US" altLang="zh-CN" spc="300" dirty="0">
                <a:solidFill>
                  <a:schemeClr val="tx1">
                    <a:lumMod val="85000"/>
                    <a:lumOff val="15000"/>
                  </a:schemeClr>
                </a:solidFill>
                <a:cs typeface="微软雅黑" panose="020B0503020204020204" charset="-122"/>
              </a:rPr>
              <a:t>LVM: </a:t>
            </a:r>
            <a:r>
              <a:rPr lang="zh-CN" altLang="en-US" spc="300" dirty="0">
                <a:solidFill>
                  <a:schemeClr val="tx1">
                    <a:lumMod val="85000"/>
                    <a:lumOff val="15000"/>
                  </a:schemeClr>
                </a:solidFill>
                <a:cs typeface="微软雅黑" panose="020B0503020204020204" charset="-122"/>
              </a:rPr>
              <a:t>序列推理。这里的提示构造非常简单</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向模型展示一系列</a:t>
            </a:r>
            <a:r>
              <a:rPr lang="en-US" altLang="zh-CN" spc="300" dirty="0">
                <a:solidFill>
                  <a:schemeClr val="tx1">
                    <a:lumMod val="85000"/>
                    <a:lumOff val="15000"/>
                  </a:schemeClr>
                </a:solidFill>
                <a:cs typeface="微软雅黑" panose="020B0503020204020204" charset="-122"/>
              </a:rPr>
              <a:t>7</a:t>
            </a:r>
            <a:r>
              <a:rPr lang="zh-CN" altLang="en-US" spc="300" dirty="0">
                <a:solidFill>
                  <a:schemeClr val="tx1">
                    <a:lumMod val="85000"/>
                    <a:lumOff val="15000"/>
                  </a:schemeClr>
                </a:solidFill>
                <a:cs typeface="微软雅黑" panose="020B0503020204020204" charset="-122"/>
              </a:rPr>
              <a:t>个图像</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并要求它预测下一个图像</a:t>
            </a:r>
            <a:r>
              <a:rPr lang="en-US" altLang="zh-CN" spc="300" dirty="0">
                <a:solidFill>
                  <a:schemeClr val="tx1">
                    <a:lumMod val="85000"/>
                    <a:lumOff val="15000"/>
                  </a:schemeClr>
                </a:solidFill>
                <a:cs typeface="微软雅黑" panose="020B0503020204020204" charset="-122"/>
              </a:rPr>
              <a:t>(256 tokens)</a:t>
            </a:r>
            <a:r>
              <a:rPr lang="zh-CN" altLang="en-US" spc="300" dirty="0">
                <a:solidFill>
                  <a:schemeClr val="tx1">
                    <a:lumMod val="85000"/>
                    <a:lumOff val="15000"/>
                  </a:schemeClr>
                </a:solidFill>
                <a:cs typeface="微软雅黑" panose="020B0503020204020204" charset="-122"/>
              </a:rPr>
              <a:t>。</a:t>
            </a:r>
            <a:endParaRPr lang="en-US" altLang="zh-CN" spc="300" dirty="0">
              <a:solidFill>
                <a:schemeClr val="tx1">
                  <a:lumMod val="85000"/>
                  <a:lumOff val="15000"/>
                </a:schemeClr>
              </a:solidFill>
              <a:cs typeface="微软雅黑" panose="020B0503020204020204" charset="-122"/>
            </a:endParaRPr>
          </a:p>
          <a:p>
            <a:pPr>
              <a:lnSpc>
                <a:spcPct val="130000"/>
              </a:lnSpc>
            </a:pPr>
            <a:r>
              <a:rPr lang="zh-CN" altLang="en-US" spc="300" dirty="0">
                <a:solidFill>
                  <a:schemeClr val="tx1">
                    <a:lumMod val="85000"/>
                    <a:lumOff val="15000"/>
                  </a:schemeClr>
                </a:solidFill>
                <a:cs typeface="微软雅黑" panose="020B0503020204020204" charset="-122"/>
              </a:rPr>
              <a:t>图</a:t>
            </a:r>
            <a:r>
              <a:rPr lang="en-US" altLang="zh-CN" spc="300" dirty="0">
                <a:solidFill>
                  <a:schemeClr val="tx1">
                    <a:lumMod val="85000"/>
                    <a:lumOff val="15000"/>
                  </a:schemeClr>
                </a:solidFill>
                <a:cs typeface="微软雅黑" panose="020B0503020204020204" charset="-122"/>
              </a:rPr>
              <a:t>6</a:t>
            </a:r>
            <a:r>
              <a:rPr lang="zh-CN" altLang="en-US" spc="300" dirty="0">
                <a:solidFill>
                  <a:schemeClr val="tx1">
                    <a:lumMod val="85000"/>
                    <a:lumOff val="15000"/>
                  </a:schemeClr>
                </a:solidFill>
                <a:cs typeface="微软雅黑" panose="020B0503020204020204" charset="-122"/>
              </a:rPr>
              <a:t>展示了几个下一帧预测示例</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通过</a:t>
            </a:r>
            <a:r>
              <a:rPr lang="en-US" altLang="zh-CN" spc="300" dirty="0">
                <a:solidFill>
                  <a:schemeClr val="tx1">
                    <a:lumMod val="85000"/>
                    <a:lumOff val="15000"/>
                  </a:schemeClr>
                </a:solidFill>
                <a:cs typeface="微软雅黑" panose="020B0503020204020204" charset="-122"/>
              </a:rPr>
              <a:t>Kinetics-700</a:t>
            </a:r>
            <a:r>
              <a:rPr lang="zh-CN" altLang="en-US" spc="300" dirty="0">
                <a:solidFill>
                  <a:schemeClr val="tx1">
                    <a:lumMod val="85000"/>
                    <a:lumOff val="15000"/>
                  </a:schemeClr>
                </a:solidFill>
                <a:cs typeface="微软雅黑" panose="020B0503020204020204" charset="-122"/>
              </a:rPr>
              <a:t>验证集中的序列进行提示。 在顶部</a:t>
            </a:r>
            <a:r>
              <a:rPr lang="en-US" altLang="zh-CN" spc="300" dirty="0">
                <a:solidFill>
                  <a:schemeClr val="tx1">
                    <a:lumMod val="85000"/>
                    <a:lumOff val="15000"/>
                  </a:schemeClr>
                </a:solidFill>
                <a:cs typeface="微软雅黑" panose="020B0503020204020204" charset="-122"/>
              </a:rPr>
              <a:t>,7</a:t>
            </a:r>
            <a:r>
              <a:rPr lang="zh-CN" altLang="en-US" spc="300" dirty="0">
                <a:solidFill>
                  <a:schemeClr val="tx1">
                    <a:lumMod val="85000"/>
                    <a:lumOff val="15000"/>
                  </a:schemeClr>
                </a:solidFill>
                <a:cs typeface="微软雅黑" panose="020B0503020204020204" charset="-122"/>
              </a:rPr>
              <a:t>帧提示</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蓝边框</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后跟预测帧</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红边框</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 我们观察到一定程度的推理能力</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关于空间定位、视点和对象理解。 </a:t>
            </a:r>
            <a:r>
              <a:rPr lang="en-US" altLang="zh-CN" spc="300" dirty="0">
                <a:solidFill>
                  <a:schemeClr val="tx1">
                    <a:lumMod val="85000"/>
                    <a:lumOff val="15000"/>
                  </a:schemeClr>
                </a:solidFill>
                <a:cs typeface="微软雅黑" panose="020B0503020204020204" charset="-122"/>
              </a:rPr>
              <a:t>Kinetics </a:t>
            </a:r>
            <a:r>
              <a:rPr lang="en-US" altLang="zh-CN" spc="300" dirty="0" err="1">
                <a:solidFill>
                  <a:schemeClr val="tx1">
                    <a:lumMod val="85000"/>
                    <a:lumOff val="15000"/>
                  </a:schemeClr>
                </a:solidFill>
                <a:cs typeface="微软雅黑" panose="020B0503020204020204" charset="-122"/>
              </a:rPr>
              <a:t>val</a:t>
            </a:r>
            <a:r>
              <a:rPr lang="zh-CN" altLang="en-US" spc="300" dirty="0">
                <a:solidFill>
                  <a:schemeClr val="tx1">
                    <a:lumMod val="85000"/>
                    <a:lumOff val="15000"/>
                  </a:schemeClr>
                </a:solidFill>
                <a:cs typeface="微软雅黑" panose="020B0503020204020204" charset="-122"/>
              </a:rPr>
              <a:t>集上的预测困惑度为</a:t>
            </a:r>
            <a:r>
              <a:rPr lang="en-US" altLang="zh-CN" spc="300" dirty="0">
                <a:solidFill>
                  <a:schemeClr val="tx1">
                    <a:lumMod val="85000"/>
                    <a:lumOff val="15000"/>
                  </a:schemeClr>
                </a:solidFill>
                <a:cs typeface="微软雅黑" panose="020B0503020204020204" charset="-122"/>
              </a:rPr>
              <a:t>49.8</a:t>
            </a:r>
            <a:r>
              <a:rPr lang="zh-CN" altLang="en-US" spc="300" dirty="0">
                <a:solidFill>
                  <a:schemeClr val="tx1">
                    <a:lumMod val="85000"/>
                    <a:lumOff val="15000"/>
                  </a:schemeClr>
                </a:solidFill>
                <a:cs typeface="微软雅黑" panose="020B0503020204020204" charset="-122"/>
              </a:rPr>
              <a:t>。 最后</a:t>
            </a:r>
            <a:r>
              <a:rPr lang="en-US" altLang="zh-CN" spc="300" dirty="0">
                <a:solidFill>
                  <a:schemeClr val="tx1">
                    <a:lumMod val="85000"/>
                    <a:lumOff val="15000"/>
                  </a:schemeClr>
                </a:solidFill>
                <a:cs typeface="微软雅黑" panose="020B0503020204020204" charset="-122"/>
              </a:rPr>
              <a:t>4</a:t>
            </a:r>
            <a:r>
              <a:rPr lang="zh-CN" altLang="en-US" spc="300" dirty="0">
                <a:solidFill>
                  <a:schemeClr val="tx1">
                    <a:lumMod val="85000"/>
                    <a:lumOff val="15000"/>
                  </a:schemeClr>
                </a:solidFill>
                <a:cs typeface="微软雅黑" panose="020B0503020204020204" charset="-122"/>
              </a:rPr>
              <a:t>行显示了更长的上下文</a:t>
            </a:r>
            <a:r>
              <a:rPr lang="en-US" altLang="zh-CN" spc="300" dirty="0">
                <a:solidFill>
                  <a:schemeClr val="tx1">
                    <a:lumMod val="85000"/>
                    <a:lumOff val="15000"/>
                  </a:schemeClr>
                </a:solidFill>
                <a:cs typeface="微软雅黑" panose="020B0503020204020204" charset="-122"/>
              </a:rPr>
              <a:t>(15</a:t>
            </a:r>
            <a:r>
              <a:rPr lang="zh-CN" altLang="en-US" spc="300" dirty="0">
                <a:solidFill>
                  <a:schemeClr val="tx1">
                    <a:lumMod val="85000"/>
                    <a:lumOff val="15000"/>
                  </a:schemeClr>
                </a:solidFill>
                <a:cs typeface="微软雅黑" panose="020B0503020204020204" charset="-122"/>
              </a:rPr>
              <a:t>帧</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和更长的预测</a:t>
            </a:r>
            <a:r>
              <a:rPr lang="en-US" altLang="zh-CN" spc="300" dirty="0">
                <a:solidFill>
                  <a:schemeClr val="tx1">
                    <a:lumMod val="85000"/>
                    <a:lumOff val="15000"/>
                  </a:schemeClr>
                </a:solidFill>
                <a:cs typeface="微软雅黑" panose="020B0503020204020204" charset="-122"/>
              </a:rPr>
              <a:t>(4</a:t>
            </a:r>
            <a:r>
              <a:rPr lang="zh-CN" altLang="en-US" spc="300" dirty="0">
                <a:solidFill>
                  <a:schemeClr val="tx1">
                    <a:lumMod val="85000"/>
                    <a:lumOff val="15000"/>
                  </a:schemeClr>
                </a:solidFill>
                <a:cs typeface="微软雅黑" panose="020B0503020204020204" charset="-122"/>
              </a:rPr>
              <a:t>帧</a:t>
            </a:r>
            <a:r>
              <a:rPr lang="en-US" altLang="zh-CN" spc="300" dirty="0">
                <a:solidFill>
                  <a:schemeClr val="tx1">
                    <a:lumMod val="85000"/>
                    <a:lumOff val="15000"/>
                  </a:schemeClr>
                </a:solidFill>
                <a:cs typeface="微软雅黑" panose="020B0503020204020204" charset="-122"/>
              </a:rPr>
              <a:t>)</a:t>
            </a:r>
            <a:r>
              <a:rPr lang="zh-CN" altLang="en-US" spc="300" dirty="0">
                <a:solidFill>
                  <a:schemeClr val="tx1">
                    <a:lumMod val="85000"/>
                    <a:lumOff val="15000"/>
                  </a:schemeClr>
                </a:solidFill>
                <a:cs typeface="微软雅黑" panose="020B0503020204020204" charset="-122"/>
              </a:rPr>
              <a:t>。</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7" name="图片 6"/>
          <p:cNvPicPr>
            <a:picLocks noChangeAspect="1"/>
          </p:cNvPicPr>
          <p:nvPr/>
        </p:nvPicPr>
        <p:blipFill>
          <a:blip r:embed="rId1"/>
          <a:stretch>
            <a:fillRect/>
          </a:stretch>
        </p:blipFill>
        <p:spPr>
          <a:xfrm>
            <a:off x="1606550" y="1209585"/>
            <a:ext cx="8190476" cy="2722352"/>
          </a:xfrm>
          <a:prstGeom prst="rect">
            <a:avLst/>
          </a:prstGeom>
        </p:spPr>
      </p:pic>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序列提示能力</a:t>
            </a:r>
            <a:r>
              <a:rPr lang="en-US" altLang="zh-CN" dirty="0"/>
              <a:t>-</a:t>
            </a:r>
            <a:r>
              <a:rPr lang="zh-CN" altLang="en-US" dirty="0"/>
              <a:t>上下文长度分析</a:t>
            </a:r>
            <a:endParaRPr lang="zh-CN" altLang="en-US" dirty="0"/>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10228" y="3931936"/>
            <a:ext cx="10708672" cy="1044773"/>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需要多少时序上下文才能准确预测后续帧？通过提供不同长度的上下文信息（</a:t>
            </a:r>
            <a:r>
              <a:rPr lang="en-US" altLang="zh-CN" spc="300" dirty="0">
                <a:solidFill>
                  <a:schemeClr val="tx1">
                    <a:lumMod val="85000"/>
                    <a:lumOff val="15000"/>
                  </a:schemeClr>
                </a:solidFill>
                <a:cs typeface="微软雅黑" panose="020B0503020204020204" charset="-122"/>
              </a:rPr>
              <a:t>1</a:t>
            </a:r>
            <a:r>
              <a:rPr lang="zh-CN" altLang="en-US" spc="300" dirty="0">
                <a:solidFill>
                  <a:schemeClr val="tx1">
                    <a:lumMod val="85000"/>
                    <a:lumOff val="15000"/>
                  </a:schemeClr>
                </a:solidFill>
                <a:cs typeface="微软雅黑" panose="020B0503020204020204" charset="-122"/>
              </a:rPr>
              <a:t>到</a:t>
            </a:r>
            <a:r>
              <a:rPr lang="en-US" altLang="zh-CN" spc="300" dirty="0">
                <a:solidFill>
                  <a:schemeClr val="tx1">
                    <a:lumMod val="85000"/>
                    <a:lumOff val="15000"/>
                  </a:schemeClr>
                </a:solidFill>
                <a:cs typeface="微软雅黑" panose="020B0503020204020204" charset="-122"/>
              </a:rPr>
              <a:t>15</a:t>
            </a:r>
            <a:r>
              <a:rPr lang="zh-CN" altLang="en-US" spc="300" dirty="0">
                <a:solidFill>
                  <a:schemeClr val="tx1">
                    <a:lumMod val="85000"/>
                    <a:lumOff val="15000"/>
                  </a:schemeClr>
                </a:solidFill>
                <a:cs typeface="微软雅黑" panose="020B0503020204020204" charset="-122"/>
              </a:rPr>
              <a:t>帧），评估该模型生成画面的难度。 如图 </a:t>
            </a:r>
            <a:r>
              <a:rPr lang="en-US" altLang="zh-CN" spc="300" dirty="0">
                <a:solidFill>
                  <a:schemeClr val="tx1">
                    <a:lumMod val="85000"/>
                    <a:lumOff val="15000"/>
                  </a:schemeClr>
                </a:solidFill>
                <a:cs typeface="微软雅黑" panose="020B0503020204020204" charset="-122"/>
              </a:rPr>
              <a:t>7 </a:t>
            </a:r>
            <a:r>
              <a:rPr lang="zh-CN" altLang="en-US" spc="300" dirty="0">
                <a:solidFill>
                  <a:schemeClr val="tx1">
                    <a:lumMod val="85000"/>
                    <a:lumOff val="15000"/>
                  </a:schemeClr>
                </a:solidFill>
                <a:cs typeface="微软雅黑" panose="020B0503020204020204" charset="-122"/>
              </a:rPr>
              <a:t>所示，在 </a:t>
            </a:r>
            <a:r>
              <a:rPr lang="en-US" altLang="zh-CN" spc="300" dirty="0">
                <a:solidFill>
                  <a:schemeClr val="tx1">
                    <a:lumMod val="85000"/>
                    <a:lumOff val="15000"/>
                  </a:schemeClr>
                </a:solidFill>
                <a:cs typeface="微软雅黑" panose="020B0503020204020204" charset="-122"/>
              </a:rPr>
              <a:t>Kinetics-700 </a:t>
            </a:r>
            <a:r>
              <a:rPr lang="zh-CN" altLang="en-US" spc="300" dirty="0">
                <a:solidFill>
                  <a:schemeClr val="tx1">
                    <a:lumMod val="85000"/>
                    <a:lumOff val="15000"/>
                  </a:schemeClr>
                </a:solidFill>
                <a:cs typeface="微软雅黑" panose="020B0503020204020204" charset="-122"/>
              </a:rPr>
              <a:t>验证集上，可以看到困惑度从 </a:t>
            </a:r>
            <a:r>
              <a:rPr lang="en-US" altLang="zh-CN" spc="300" dirty="0">
                <a:solidFill>
                  <a:schemeClr val="tx1">
                    <a:lumMod val="85000"/>
                    <a:lumOff val="15000"/>
                  </a:schemeClr>
                </a:solidFill>
                <a:cs typeface="微软雅黑" panose="020B0503020204020204" charset="-122"/>
              </a:rPr>
              <a:t>1 </a:t>
            </a:r>
            <a:r>
              <a:rPr lang="zh-CN" altLang="en-US" spc="300" dirty="0">
                <a:solidFill>
                  <a:schemeClr val="tx1">
                    <a:lumMod val="85000"/>
                    <a:lumOff val="15000"/>
                  </a:schemeClr>
                </a:solidFill>
                <a:cs typeface="微软雅黑" panose="020B0503020204020204" charset="-122"/>
              </a:rPr>
              <a:t>帧到 </a:t>
            </a:r>
            <a:r>
              <a:rPr lang="en-US" altLang="zh-CN" spc="300" dirty="0">
                <a:solidFill>
                  <a:schemeClr val="tx1">
                    <a:lumMod val="85000"/>
                    <a:lumOff val="15000"/>
                  </a:schemeClr>
                </a:solidFill>
                <a:cs typeface="微软雅黑" panose="020B0503020204020204" charset="-122"/>
              </a:rPr>
              <a:t>11 </a:t>
            </a:r>
            <a:r>
              <a:rPr lang="zh-CN" altLang="en-US" spc="300" dirty="0">
                <a:solidFill>
                  <a:schemeClr val="tx1">
                    <a:lumMod val="85000"/>
                    <a:lumOff val="15000"/>
                  </a:schemeClr>
                </a:solidFill>
                <a:cs typeface="微软雅黑" panose="020B0503020204020204" charset="-122"/>
              </a:rPr>
              <a:t>帧有明显改善，之后趋于稳定（从 </a:t>
            </a:r>
            <a:r>
              <a:rPr lang="en-US" altLang="zh-CN" spc="300" dirty="0">
                <a:solidFill>
                  <a:schemeClr val="tx1">
                    <a:lumMod val="85000"/>
                    <a:lumOff val="15000"/>
                  </a:schemeClr>
                </a:solidFill>
                <a:cs typeface="微软雅黑" panose="020B0503020204020204" charset="-122"/>
              </a:rPr>
              <a:t>62.1 → 48.4</a:t>
            </a:r>
            <a:r>
              <a:rPr lang="zh-CN" altLang="en-US" spc="300" dirty="0">
                <a:solidFill>
                  <a:schemeClr val="tx1">
                    <a:lumMod val="85000"/>
                    <a:lumOff val="15000"/>
                  </a:schemeClr>
                </a:solidFill>
                <a:cs typeface="微软雅黑" panose="020B0503020204020204" charset="-122"/>
              </a:rPr>
              <a:t>）</a:t>
            </a:r>
            <a:endParaRPr lang="zh-CN" altLang="en-US"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5" name="图片 4"/>
          <p:cNvPicPr>
            <a:picLocks noChangeAspect="1"/>
          </p:cNvPicPr>
          <p:nvPr/>
        </p:nvPicPr>
        <p:blipFill>
          <a:blip r:embed="rId1"/>
          <a:stretch>
            <a:fillRect/>
          </a:stretch>
        </p:blipFill>
        <p:spPr>
          <a:xfrm>
            <a:off x="2039073" y="1145894"/>
            <a:ext cx="8113853" cy="2759625"/>
          </a:xfrm>
          <a:prstGeom prst="rect">
            <a:avLst/>
          </a:prstGeom>
        </p:spPr>
      </p:pic>
    </p:spTree>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实验结果与分析</a:t>
            </a:r>
            <a:r>
              <a:rPr lang="en-US" altLang="zh-CN" dirty="0"/>
              <a:t>-Analogy Prompting</a:t>
            </a:r>
            <a:endParaRPr lang="zh-CN" altLang="en-US" dirty="0"/>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3</a:t>
            </a:r>
            <a:endParaRPr lang="zh-CN" altLang="en-US" sz="3600" b="1" dirty="0">
              <a:solidFill>
                <a:schemeClr val="bg1"/>
              </a:solidFill>
              <a:latin typeface="微软雅黑" panose="020B0503020204020204" charset="-122"/>
              <a:cs typeface="微软雅黑" panose="020B0503020204020204" charset="-122"/>
            </a:endParaRPr>
          </a:p>
        </p:txBody>
      </p:sp>
      <p:pic>
        <p:nvPicPr>
          <p:cNvPr id="7" name="图片 6"/>
          <p:cNvPicPr>
            <a:picLocks noChangeAspect="1"/>
          </p:cNvPicPr>
          <p:nvPr/>
        </p:nvPicPr>
        <p:blipFill>
          <a:blip r:embed="rId1"/>
          <a:stretch>
            <a:fillRect/>
          </a:stretch>
        </p:blipFill>
        <p:spPr>
          <a:xfrm>
            <a:off x="446389" y="892446"/>
            <a:ext cx="6201776" cy="5278672"/>
          </a:xfrm>
          <a:prstGeom prst="rect">
            <a:avLst/>
          </a:prstGeom>
        </p:spPr>
      </p:pic>
      <p:pic>
        <p:nvPicPr>
          <p:cNvPr id="9" name="图片 8"/>
          <p:cNvPicPr>
            <a:picLocks noChangeAspect="1"/>
          </p:cNvPicPr>
          <p:nvPr/>
        </p:nvPicPr>
        <p:blipFill>
          <a:blip r:embed="rId2"/>
          <a:stretch>
            <a:fillRect/>
          </a:stretch>
        </p:blipFill>
        <p:spPr>
          <a:xfrm>
            <a:off x="6648165" y="2660862"/>
            <a:ext cx="5173589" cy="1937858"/>
          </a:xfrm>
          <a:prstGeom prst="rect">
            <a:avLst/>
          </a:prstGeom>
        </p:spPr>
      </p:pic>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1200" y="4283908"/>
            <a:ext cx="4198826" cy="782043"/>
            <a:chOff x="5181690" y="2820871"/>
            <a:chExt cx="2957771"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4</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4" y="2888229"/>
              <a:ext cx="2150857" cy="390252"/>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模型的局限性</a:t>
              </a:r>
              <a:endParaRPr lang="zh-CN" altLang="en-US" sz="3600" b="1" spc="300" dirty="0">
                <a:solidFill>
                  <a:schemeClr val="accent3"/>
                </a:solidFill>
                <a:cs typeface="微软雅黑" panose="020B0503020204020204" charset="-122"/>
              </a:endParaRPr>
            </a:p>
          </p:txBody>
        </p:sp>
      </p:grpSp>
    </p:spTree>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6550" y="322128"/>
            <a:ext cx="8643848" cy="524510"/>
          </a:xfrm>
        </p:spPr>
        <p:txBody>
          <a:bodyPr/>
          <a:lstStyle/>
          <a:p>
            <a:r>
              <a:rPr lang="zh-CN" altLang="en-US" dirty="0"/>
              <a:t>实验的局限性</a:t>
            </a:r>
            <a:endParaRPr lang="zh-CN" altLang="en-US" dirty="0">
              <a:solidFill>
                <a:schemeClr val="accent3"/>
              </a:solidFill>
            </a:endParaRPr>
          </a:p>
        </p:txBody>
      </p:sp>
      <p:sp>
        <p:nvSpPr>
          <p:cNvPr id="3" name="矩形 2"/>
          <p:cNvSpPr/>
          <p:nvPr/>
        </p:nvSpPr>
        <p:spPr>
          <a:xfrm>
            <a:off x="660400" y="1026788"/>
            <a:ext cx="10858500" cy="5003800"/>
          </a:xfrm>
          <a:prstGeom prst="rect">
            <a:avLst/>
          </a:prstGeom>
          <a:solidFill>
            <a:schemeClr val="bg1"/>
          </a:solidFill>
          <a:ln>
            <a:noFill/>
          </a:ln>
          <a:effectLst>
            <a:outerShdw blurRad="165100" sx="101000" sy="101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panose="020B0503020204020204" charset="-122"/>
            </a:endParaRPr>
          </a:p>
        </p:txBody>
      </p:sp>
      <p:sp>
        <p:nvSpPr>
          <p:cNvPr id="6" name="文本框 5"/>
          <p:cNvSpPr txBox="1"/>
          <p:nvPr/>
        </p:nvSpPr>
        <p:spPr>
          <a:xfrm>
            <a:off x="810228" y="5071685"/>
            <a:ext cx="10565601" cy="684675"/>
          </a:xfrm>
          <a:prstGeom prst="rect">
            <a:avLst/>
          </a:prstGeom>
          <a:noFill/>
        </p:spPr>
        <p:txBody>
          <a:bodyPr wrap="square" lIns="0" tIns="0" rIns="0" bIns="0" rtlCol="0">
            <a:spAutoFit/>
          </a:bodyPr>
          <a:lstStyle/>
          <a:p>
            <a:pPr>
              <a:lnSpc>
                <a:spcPct val="130000"/>
              </a:lnSpc>
            </a:pPr>
            <a:r>
              <a:rPr lang="zh-CN" altLang="en-US" spc="300" dirty="0">
                <a:solidFill>
                  <a:schemeClr val="tx1">
                    <a:lumMod val="85000"/>
                    <a:lumOff val="15000"/>
                  </a:schemeClr>
                </a:solidFill>
                <a:cs typeface="微软雅黑" panose="020B0503020204020204" charset="-122"/>
              </a:rPr>
              <a:t>图</a:t>
            </a:r>
            <a:r>
              <a:rPr lang="en-US" altLang="zh-CN" spc="300" dirty="0">
                <a:solidFill>
                  <a:schemeClr val="tx1">
                    <a:lumMod val="85000"/>
                    <a:lumOff val="15000"/>
                  </a:schemeClr>
                </a:solidFill>
                <a:cs typeface="微软雅黑" panose="020B0503020204020204" charset="-122"/>
              </a:rPr>
              <a:t>12</a:t>
            </a:r>
            <a:r>
              <a:rPr lang="zh-CN" altLang="en-US" spc="300" dirty="0">
                <a:solidFill>
                  <a:schemeClr val="tx1">
                    <a:lumMod val="85000"/>
                    <a:lumOff val="15000"/>
                  </a:schemeClr>
                </a:solidFill>
                <a:cs typeface="微软雅黑" panose="020B0503020204020204" charset="-122"/>
              </a:rPr>
              <a:t>显示了当前模型的一些典型失败案例。这些案例的共同点在于：使用视觉提示来定义任务时，这些提示往往缺乏足够的约束条件；或者，请求的任务可能超出当前系统的能力。</a:t>
            </a:r>
            <a:endParaRPr lang="en-US" altLang="zh-CN" spc="300" dirty="0">
              <a:solidFill>
                <a:schemeClr val="tx1">
                  <a:lumMod val="85000"/>
                  <a:lumOff val="15000"/>
                </a:schemeClr>
              </a:solidFill>
              <a:cs typeface="微软雅黑" panose="020B0503020204020204" charset="-122"/>
            </a:endParaRPr>
          </a:p>
        </p:txBody>
      </p:sp>
      <p:sp>
        <p:nvSpPr>
          <p:cNvPr id="10" name="文本框 9"/>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4</a:t>
            </a:r>
            <a:endParaRPr lang="zh-CN" altLang="en-US" sz="3600" b="1" dirty="0">
              <a:solidFill>
                <a:schemeClr val="bg1"/>
              </a:solidFill>
              <a:latin typeface="微软雅黑" panose="020B0503020204020204" charset="-122"/>
              <a:cs typeface="微软雅黑" panose="020B0503020204020204" charset="-122"/>
            </a:endParaRPr>
          </a:p>
        </p:txBody>
      </p:sp>
      <p:pic>
        <p:nvPicPr>
          <p:cNvPr id="8" name="图片 7"/>
          <p:cNvPicPr>
            <a:picLocks noChangeAspect="1"/>
          </p:cNvPicPr>
          <p:nvPr/>
        </p:nvPicPr>
        <p:blipFill>
          <a:blip r:embed="rId1"/>
          <a:srcRect r="4903"/>
          <a:stretch>
            <a:fillRect/>
          </a:stretch>
        </p:blipFill>
        <p:spPr>
          <a:xfrm>
            <a:off x="707429" y="1345245"/>
            <a:ext cx="7985872" cy="3536648"/>
          </a:xfrm>
          <a:prstGeom prst="rect">
            <a:avLst/>
          </a:prstGeom>
        </p:spPr>
      </p:pic>
      <p:sp>
        <p:nvSpPr>
          <p:cNvPr id="4" name="文本框 3"/>
          <p:cNvSpPr txBox="1"/>
          <p:nvPr/>
        </p:nvSpPr>
        <p:spPr>
          <a:xfrm>
            <a:off x="7627223" y="1503778"/>
            <a:ext cx="3748606" cy="2354491"/>
          </a:xfrm>
          <a:prstGeom prst="rect">
            <a:avLst/>
          </a:prstGeom>
          <a:noFill/>
        </p:spPr>
        <p:txBody>
          <a:bodyPr wrap="square" rtlCol="0">
            <a:spAutoFit/>
          </a:bodyPr>
          <a:lstStyle/>
          <a:p>
            <a:r>
              <a:rPr lang="en-US" altLang="zh-CN" sz="1050" dirty="0">
                <a:cs typeface="微软雅黑" panose="020B0503020204020204" charset="-122"/>
              </a:rPr>
              <a:t>(1) </a:t>
            </a:r>
            <a:r>
              <a:rPr lang="zh-CN" altLang="en-US" sz="1050" dirty="0">
                <a:cs typeface="微软雅黑" panose="020B0503020204020204" charset="-122"/>
              </a:rPr>
              <a:t>任务理解错误：模型将计数任务误认为是风格转换任务，结果生成了一个“梨形苹果”。</a:t>
            </a:r>
            <a:endParaRPr lang="en-US" altLang="zh-CN" sz="1050" dirty="0">
              <a:cs typeface="微软雅黑" panose="020B0503020204020204" charset="-122"/>
            </a:endParaRPr>
          </a:p>
          <a:p>
            <a:r>
              <a:rPr lang="en-US" altLang="zh-CN" sz="1050" dirty="0">
                <a:cs typeface="微软雅黑" panose="020B0503020204020204" charset="-122"/>
              </a:rPr>
              <a:t>(2) </a:t>
            </a:r>
            <a:r>
              <a:rPr lang="zh-CN" altLang="en-US" sz="1050" dirty="0">
                <a:cs typeface="微软雅黑" panose="020B0503020204020204" charset="-122"/>
              </a:rPr>
              <a:t>任务混淆：模型将输入的提示信息理解为整个图像中的高频特征，而非仅来自图像的某些部分（即特定对象）。</a:t>
            </a:r>
            <a:endParaRPr lang="en-US" altLang="zh-CN" sz="1050" dirty="0">
              <a:cs typeface="微软雅黑" panose="020B0503020204020204" charset="-122"/>
            </a:endParaRPr>
          </a:p>
          <a:p>
            <a:r>
              <a:rPr lang="en-US" altLang="zh-CN" sz="1050" dirty="0">
                <a:cs typeface="微软雅黑" panose="020B0503020204020204" charset="-122"/>
              </a:rPr>
              <a:t>(3) </a:t>
            </a:r>
            <a:r>
              <a:rPr lang="zh-CN" altLang="en-US" sz="1050" dirty="0">
                <a:cs typeface="微软雅黑" panose="020B0503020204020204" charset="-122"/>
              </a:rPr>
              <a:t>识别错误：模型正确识别了图像中的旋转效果，但却错误地将结果生成为一把画笔，而非一种蝠鲼。</a:t>
            </a:r>
            <a:endParaRPr lang="en-US" altLang="zh-CN" sz="1050" dirty="0">
              <a:cs typeface="微软雅黑" panose="020B0503020204020204" charset="-122"/>
            </a:endParaRPr>
          </a:p>
          <a:p>
            <a:r>
              <a:rPr lang="en-US" altLang="zh-CN" sz="1050" dirty="0">
                <a:cs typeface="微软雅黑" panose="020B0503020204020204" charset="-122"/>
              </a:rPr>
              <a:t>(4) </a:t>
            </a:r>
            <a:r>
              <a:rPr lang="zh-CN" altLang="en-US" sz="1050" dirty="0">
                <a:cs typeface="微软雅黑" panose="020B0503020204020204" charset="-122"/>
              </a:rPr>
              <a:t>异常值生成而非检测：模型没有检测到异常值，反而直接生成了这些异常值。</a:t>
            </a:r>
            <a:endParaRPr lang="en-US" altLang="zh-CN" sz="1050" dirty="0">
              <a:cs typeface="微软雅黑" panose="020B0503020204020204" charset="-122"/>
            </a:endParaRPr>
          </a:p>
          <a:p>
            <a:r>
              <a:rPr lang="en-US" altLang="zh-CN" sz="1050" dirty="0">
                <a:cs typeface="微软雅黑" panose="020B0503020204020204" charset="-122"/>
              </a:rPr>
              <a:t>(5) </a:t>
            </a:r>
            <a:r>
              <a:rPr lang="zh-CN" altLang="en-US" sz="1050" dirty="0">
                <a:cs typeface="微软雅黑" panose="020B0503020204020204" charset="-122"/>
              </a:rPr>
              <a:t>数字识别失败：模型无法正确识别数字序列。</a:t>
            </a:r>
            <a:endParaRPr lang="en-US" altLang="zh-CN" sz="1050" dirty="0">
              <a:cs typeface="微软雅黑" panose="020B0503020204020204" charset="-122"/>
            </a:endParaRPr>
          </a:p>
          <a:p>
            <a:r>
              <a:rPr lang="en-US" altLang="zh-CN" sz="1050" dirty="0">
                <a:cs typeface="微软雅黑" panose="020B0503020204020204" charset="-122"/>
              </a:rPr>
              <a:t>(6) </a:t>
            </a:r>
            <a:r>
              <a:rPr lang="zh-CN" altLang="en-US" sz="1050" dirty="0">
                <a:cs typeface="微软雅黑" panose="020B0503020204020204" charset="-122"/>
              </a:rPr>
              <a:t>分词器性能不佳：在处理某些不属于训练数据集的合成数据时，分词器的性能表现很差（例如，无法正确识别图像的背景）。</a:t>
            </a:r>
            <a:endParaRPr lang="en-US" altLang="zh-CN" sz="1050" dirty="0">
              <a:cs typeface="微软雅黑" panose="020B0503020204020204" charset="-122"/>
            </a:endParaRPr>
          </a:p>
          <a:p>
            <a:r>
              <a:rPr lang="en-US" altLang="zh-CN" sz="1050" dirty="0">
                <a:cs typeface="微软雅黑" panose="020B0503020204020204" charset="-122"/>
              </a:rPr>
              <a:t>(7) </a:t>
            </a:r>
            <a:r>
              <a:rPr lang="zh-CN" altLang="en-US" sz="1050" dirty="0">
                <a:cs typeface="微软雅黑" panose="020B0503020204020204" charset="-122"/>
              </a:rPr>
              <a:t>序列生成错误：有时模型生成的图像帧会完全偏离预期的结果。</a:t>
            </a:r>
            <a:endParaRPr lang="zh-CN" altLang="en-US" sz="1050" dirty="0">
              <a:cs typeface="微软雅黑" panose="020B0503020204020204" charset="-122"/>
            </a:endParaRPr>
          </a:p>
        </p:txBody>
      </p:sp>
    </p:spTree>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1200" y="4283909"/>
            <a:ext cx="3660158" cy="782043"/>
            <a:chOff x="5181690" y="2820871"/>
            <a:chExt cx="2578318"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cs typeface="微软雅黑" panose="020B0503020204020204" charset="-122"/>
                </a:rPr>
                <a:t>5</a:t>
              </a:r>
              <a:endParaRPr lang="zh-CN" altLang="en-US" sz="4400" dirty="0">
                <a:latin typeface="微软雅黑" panose="020B0503020204020204" charset="-122"/>
                <a:cs typeface="微软雅黑" panose="020B0503020204020204" charset="-122"/>
              </a:endParaRPr>
            </a:p>
          </p:txBody>
        </p:sp>
        <p:sp>
          <p:nvSpPr>
            <p:cNvPr id="8" name="文本框 7"/>
            <p:cNvSpPr txBox="1"/>
            <p:nvPr/>
          </p:nvSpPr>
          <p:spPr>
            <a:xfrm>
              <a:off x="5988604" y="2888229"/>
              <a:ext cx="1771404" cy="390252"/>
            </a:xfrm>
            <a:prstGeom prst="rect">
              <a:avLst/>
            </a:prstGeom>
            <a:noFill/>
          </p:spPr>
          <p:txBody>
            <a:bodyPr wrap="square" lIns="0" tIns="0" rIns="0" bIns="0" rtlCol="0">
              <a:spAutoFit/>
            </a:bodyPr>
            <a:lstStyle/>
            <a:p>
              <a:r>
                <a:rPr lang="zh-CN" altLang="en-US" sz="3600" b="1" spc="300" dirty="0">
                  <a:latin typeface="+mj-ea"/>
                  <a:ea typeface="+mj-ea"/>
                  <a:cs typeface="微软雅黑" panose="020B0503020204020204" charset="-122"/>
                </a:rPr>
                <a:t>总结与展望</a:t>
              </a:r>
              <a:endParaRPr lang="zh-CN" altLang="en-US" sz="3600" b="1" spc="300" dirty="0">
                <a:solidFill>
                  <a:schemeClr val="accent3"/>
                </a:solidFill>
                <a:cs typeface="微软雅黑" panose="020B0503020204020204" charset="-122"/>
              </a:endParaRPr>
            </a:p>
          </p:txBody>
        </p:sp>
      </p:grpSp>
    </p:spTree>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48000" y="1116000"/>
            <a:ext cx="10560449" cy="4032066"/>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本文成功提出并验证了一种无需语言数据的大规模视觉模型（</a:t>
            </a:r>
            <a:r>
              <a:rPr lang="en-US" altLang="zh-CN" sz="2200" dirty="0">
                <a:latin typeface="+mn-ea"/>
                <a:ea typeface="+mn-ea"/>
                <a:cs typeface="微软雅黑" panose="020B0503020204020204" charset="-122"/>
              </a:rPr>
              <a:t>LVM</a:t>
            </a:r>
            <a:r>
              <a:rPr lang="zh-CN" altLang="en-US" sz="2200" dirty="0">
                <a:latin typeface="+mn-ea"/>
                <a:ea typeface="+mn-ea"/>
                <a:cs typeface="微软雅黑" panose="020B0503020204020204" charset="-122"/>
              </a:rPr>
              <a:t>）。其核心贡献在于：</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方法论创新：通过“视觉句子”统一表示多模态视觉数据，并采用类似大语言模型的自回归范式进行训练，为纯视觉序列建模提供了可行路径。</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可扩展性证明：实验表明，模型性能随参数量和数据量的增加而稳定提升，展示了与大型语言模型相似的缩放规律。</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强大泛化能力：模型仅通过视觉提示即可解决分割、深度估计、视频预测等多种任务，甚至在部分未见任务上表现出色，证明了其通用潜力。</a:t>
            </a:r>
            <a:endParaRPr lang="en-US" altLang="zh-CN" sz="2200" dirty="0">
              <a:latin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总结与展望</a:t>
            </a:r>
            <a:endParaRPr lang="zh-CN" altLang="en-US" dirty="0">
              <a:solidFill>
                <a:schemeClr val="accent3"/>
              </a:solidFill>
            </a:endParaRPr>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5</a:t>
            </a:r>
            <a:endParaRPr lang="zh-CN" altLang="en-US"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49057" y="1115962"/>
            <a:ext cx="11307592" cy="4626075"/>
          </a:xfrm>
          <a:prstGeom prst="rect">
            <a:avLst/>
          </a:prstGeom>
          <a:noFill/>
        </p:spPr>
        <p:txBody>
          <a:bodyPr wrap="square" rtlCol="0">
            <a:spAutoFit/>
          </a:bodyPr>
          <a:lstStyle/>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尽管成果显著，但这项工作也揭示了未来的重要研究方向：</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扩展规模：当前模型（最大</a:t>
            </a:r>
            <a:r>
              <a:rPr lang="en-US" altLang="zh-CN" sz="2200" dirty="0">
                <a:latin typeface="+mn-ea"/>
                <a:ea typeface="+mn-ea"/>
                <a:cs typeface="微软雅黑" panose="020B0503020204020204" charset="-122"/>
              </a:rPr>
              <a:t>30</a:t>
            </a:r>
            <a:r>
              <a:rPr lang="zh-CN" altLang="en-US" sz="2200" dirty="0">
                <a:latin typeface="+mn-ea"/>
                <a:ea typeface="+mn-ea"/>
                <a:cs typeface="微软雅黑" panose="020B0503020204020204" charset="-122"/>
              </a:rPr>
              <a:t>亿参数）相比语言模型仍较小。未来需探索更大规模模型和数据集，以测试其能力边界和“涌现”现象。</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突破技术瓶颈：需改进标记化质量、处理长序列能力，并解决任务混淆和序列退化等失败案例。</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探索高级推理：初步的抽象推理能力（如瑞文测验）值得深入探索，以期实现更复杂的视觉推理和问题解决。</a:t>
            </a:r>
            <a:endParaRPr lang="en-US" altLang="zh-CN" sz="2200" dirty="0">
              <a:latin typeface="+mn-ea"/>
              <a:ea typeface="+mn-ea"/>
              <a:cs typeface="微软雅黑" panose="020B0503020204020204" charset="-122"/>
            </a:endParaRPr>
          </a:p>
          <a:p>
            <a:pPr marL="342900" indent="-342900" algn="just" eaLnBrk="1">
              <a:lnSpc>
                <a:spcPct val="130000"/>
              </a:lnSpc>
              <a:spcBef>
                <a:spcPts val="600"/>
              </a:spcBef>
              <a:spcAft>
                <a:spcPts val="600"/>
              </a:spcAft>
              <a:buClr>
                <a:schemeClr val="tx2"/>
              </a:buClr>
              <a:buFont typeface="Wingdings" panose="05000000000000000000" pitchFamily="2" charset="2"/>
              <a:buChar char="n"/>
            </a:pPr>
            <a:r>
              <a:rPr lang="zh-CN" altLang="en-US" sz="2200" dirty="0">
                <a:latin typeface="+mn-ea"/>
                <a:ea typeface="+mn-ea"/>
                <a:cs typeface="微软雅黑" panose="020B0503020204020204" charset="-122"/>
              </a:rPr>
              <a:t>推动通用视觉智能：最终目标是开发出真正通用、无需语言辅助的自主视觉智能体，本文为这一愿景奠定了重要基础。</a:t>
            </a:r>
            <a:endParaRPr lang="en-US" altLang="zh-CN" sz="2200" dirty="0">
              <a:latin typeface="+mn-ea"/>
              <a:cs typeface="微软雅黑" panose="020B0503020204020204" charset="-122"/>
            </a:endParaRPr>
          </a:p>
        </p:txBody>
      </p:sp>
      <p:sp>
        <p:nvSpPr>
          <p:cNvPr id="9" name="标题 8"/>
          <p:cNvSpPr>
            <a:spLocks noGrp="1"/>
          </p:cNvSpPr>
          <p:nvPr>
            <p:ph type="title"/>
          </p:nvPr>
        </p:nvSpPr>
        <p:spPr>
          <a:xfrm>
            <a:off x="1606550" y="322128"/>
            <a:ext cx="8643848" cy="524510"/>
          </a:xfrm>
        </p:spPr>
        <p:txBody>
          <a:bodyPr/>
          <a:lstStyle/>
          <a:p>
            <a:r>
              <a:rPr lang="zh-CN" altLang="en-US" dirty="0"/>
              <a:t>总结与展望</a:t>
            </a:r>
            <a:endParaRPr lang="zh-CN" altLang="en-US" dirty="0">
              <a:solidFill>
                <a:schemeClr val="accent3"/>
              </a:solidFill>
            </a:endParaRPr>
          </a:p>
        </p:txBody>
      </p:sp>
      <p:sp>
        <p:nvSpPr>
          <p:cNvPr id="5" name="文本框 4"/>
          <p:cNvSpPr txBox="1">
            <a:spLocks noChangeArrowheads="1"/>
          </p:cNvSpPr>
          <p:nvPr/>
        </p:nvSpPr>
        <p:spPr bwMode="auto">
          <a:xfrm>
            <a:off x="357352" y="235111"/>
            <a:ext cx="96979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a:solidFill>
                  <a:schemeClr val="bg1"/>
                </a:solidFill>
                <a:latin typeface="微软雅黑" panose="020B0503020204020204" charset="-122"/>
                <a:cs typeface="微软雅黑" panose="020B0503020204020204" charset="-122"/>
              </a:rPr>
              <a:t>5</a:t>
            </a:r>
            <a:endParaRPr lang="zh-CN" altLang="en-US" sz="3600" b="1" dirty="0">
              <a:solidFill>
                <a:schemeClr val="bg1"/>
              </a:solidFill>
              <a:latin typeface="微软雅黑" panose="020B0503020204020204" charset="-122"/>
              <a:cs typeface="微软雅黑" panose="020B0503020204020204" charset="-122"/>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custDataLst>
              <p:tags r:id="rId1"/>
            </p:custDataLst>
          </p:nvPr>
        </p:nvSpPr>
        <p:spPr>
          <a:xfrm>
            <a:off x="6342186" y="2523956"/>
            <a:ext cx="5176713" cy="3215054"/>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10" name="标题 9"/>
          <p:cNvSpPr>
            <a:spLocks noGrp="1"/>
          </p:cNvSpPr>
          <p:nvPr>
            <p:ph type="title"/>
          </p:nvPr>
        </p:nvSpPr>
        <p:spPr>
          <a:xfrm>
            <a:off x="1606550" y="322128"/>
            <a:ext cx="8643848" cy="524510"/>
          </a:xfrm>
        </p:spPr>
        <p:txBody>
          <a:bodyPr/>
          <a:lstStyle/>
          <a:p>
            <a:r>
              <a:rPr dirty="0">
                <a:sym typeface="+mn-ea"/>
              </a:rPr>
              <a:t>目的：为什么我们需要一种新方法？</a:t>
            </a:r>
            <a:endParaRPr lang="zh-CN" altLang="en-US" dirty="0">
              <a:sym typeface="+mn-ea"/>
            </a:endParaRPr>
          </a:p>
        </p:txBody>
      </p:sp>
      <p:sp>
        <p:nvSpPr>
          <p:cNvPr id="21" name="直角三角形 20"/>
          <p:cNvSpPr/>
          <p:nvPr>
            <p:custDataLst>
              <p:tags r:id="rId2"/>
            </p:custDataLst>
          </p:nvPr>
        </p:nvSpPr>
        <p:spPr>
          <a:xfrm flipV="1">
            <a:off x="6342186" y="2523953"/>
            <a:ext cx="1190868" cy="1190868"/>
          </a:xfrm>
          <a:prstGeom prst="r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2" name="文本框 21"/>
          <p:cNvSpPr txBox="1"/>
          <p:nvPr/>
        </p:nvSpPr>
        <p:spPr>
          <a:xfrm>
            <a:off x="660400" y="1254680"/>
            <a:ext cx="10858500" cy="800100"/>
          </a:xfrm>
          <a:prstGeom prst="rect">
            <a:avLst/>
          </a:prstGeom>
          <a:noFill/>
        </p:spPr>
        <p:txBody>
          <a:bodyPr wrap="square" lIns="0" tIns="0" rIns="0" bIns="0" rtlCol="0">
            <a:spAutoFit/>
          </a:bodyPr>
          <a:lstStyle/>
          <a:p>
            <a:pPr algn="just">
              <a:lnSpc>
                <a:spcPct val="130000"/>
              </a:lnSpc>
            </a:pPr>
            <a:r>
              <a:rPr lang="zh-CN" altLang="en-US" sz="2000" spc="300" dirty="0">
                <a:latin typeface="微软雅黑" panose="020B0503020204020204" charset="-122"/>
                <a:ea typeface="微软雅黑" panose="020B0503020204020204" charset="-122"/>
                <a:cs typeface="微软雅黑" panose="020B0503020204020204" charset="-122"/>
              </a:rPr>
              <a:t>现有的有害内容识别方法主要</a:t>
            </a:r>
            <a:r>
              <a:rPr lang="zh-CN" sz="2000" spc="300" dirty="0">
                <a:latin typeface="微软雅黑" panose="020B0503020204020204" charset="-122"/>
                <a:ea typeface="微软雅黑" panose="020B0503020204020204" charset="-122"/>
                <a:cs typeface="微软雅黑" panose="020B0503020204020204" charset="-122"/>
              </a:rPr>
              <a:t>基于机器学习</a:t>
            </a:r>
            <a:r>
              <a:rPr lang="zh-CN" altLang="en-US" sz="2000" spc="300" dirty="0">
                <a:latin typeface="微软雅黑" panose="020B0503020204020204" charset="-122"/>
                <a:ea typeface="微软雅黑" panose="020B0503020204020204" charset="-122"/>
                <a:cs typeface="微软雅黑" panose="020B0503020204020204" charset="-122"/>
              </a:rPr>
              <a:t>，无法应对当今社交媒体环境的复杂性和动态性。我们迫切需要一种更智能、更轻量、适应性更强的全新解决方案。</a:t>
            </a:r>
            <a:endParaRPr lang="zh-CN" altLang="en-US" sz="2000" spc="300" dirty="0">
              <a:latin typeface="微软雅黑" panose="020B0503020204020204" charset="-122"/>
              <a:ea typeface="微软雅黑" panose="020B0503020204020204" charset="-122"/>
              <a:cs typeface="微软雅黑" panose="020B0503020204020204" charset="-122"/>
            </a:endParaRPr>
          </a:p>
        </p:txBody>
      </p:sp>
      <p:sp>
        <p:nvSpPr>
          <p:cNvPr id="23" name="矩形 22"/>
          <p:cNvSpPr/>
          <p:nvPr>
            <p:custDataLst>
              <p:tags r:id="rId3"/>
            </p:custDataLst>
          </p:nvPr>
        </p:nvSpPr>
        <p:spPr>
          <a:xfrm>
            <a:off x="673101" y="2523956"/>
            <a:ext cx="5176714" cy="3215054"/>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4" name="直角三角形 23"/>
          <p:cNvSpPr/>
          <p:nvPr>
            <p:custDataLst>
              <p:tags r:id="rId4"/>
            </p:custDataLst>
          </p:nvPr>
        </p:nvSpPr>
        <p:spPr>
          <a:xfrm flipV="1">
            <a:off x="673101" y="2523953"/>
            <a:ext cx="1190868" cy="1190868"/>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5" name="文本框 24"/>
          <p:cNvSpPr txBox="1"/>
          <p:nvPr>
            <p:custDataLst>
              <p:tags r:id="rId5"/>
            </p:custDataLst>
          </p:nvPr>
        </p:nvSpPr>
        <p:spPr>
          <a:xfrm>
            <a:off x="1183005" y="2923540"/>
            <a:ext cx="4394200" cy="491490"/>
          </a:xfrm>
          <a:prstGeom prst="rect">
            <a:avLst/>
          </a:prstGeom>
          <a:noFill/>
        </p:spPr>
        <p:txBody>
          <a:bodyPr wrap="square" rtlCol="0">
            <a:spAutoFit/>
          </a:bodyPr>
          <a:lstStyle/>
          <a:p>
            <a:pPr algn="ctr">
              <a:lnSpc>
                <a:spcPct val="130000"/>
              </a:lnSpc>
            </a:pPr>
            <a:r>
              <a:rPr lang="zh-CN" altLang="en-US" sz="2000" b="1" spc="300" dirty="0">
                <a:solidFill>
                  <a:schemeClr val="accent1"/>
                </a:solidFill>
                <a:latin typeface="微软雅黑" panose="020B0503020204020204" charset="-122"/>
                <a:ea typeface="微软雅黑" panose="020B0503020204020204" charset="-122"/>
                <a:cs typeface="微软雅黑" panose="020B0503020204020204" charset="-122"/>
              </a:rPr>
              <a:t>对海量</a:t>
            </a:r>
            <a:r>
              <a:rPr lang="en-US" altLang="zh-CN" sz="2000" b="1" spc="300" dirty="0">
                <a:solidFill>
                  <a:schemeClr val="accent1"/>
                </a:solidFill>
                <a:latin typeface="微软雅黑" panose="020B0503020204020204" charset="-122"/>
                <a:ea typeface="微软雅黑" panose="020B0503020204020204" charset="-122"/>
                <a:cs typeface="微软雅黑" panose="020B0503020204020204" charset="-122"/>
              </a:rPr>
              <a:t>“</a:t>
            </a:r>
            <a:r>
              <a:rPr lang="zh-CN" altLang="en-US" sz="2000" b="1" spc="300" dirty="0">
                <a:solidFill>
                  <a:schemeClr val="accent1"/>
                </a:solidFill>
                <a:latin typeface="微软雅黑" panose="020B0503020204020204" charset="-122"/>
                <a:ea typeface="微软雅黑" panose="020B0503020204020204" charset="-122"/>
                <a:cs typeface="微软雅黑" panose="020B0503020204020204" charset="-122"/>
              </a:rPr>
              <a:t>人工标注</a:t>
            </a:r>
            <a:r>
              <a:rPr lang="en-US" altLang="zh-CN" sz="2000" b="1" spc="300" dirty="0">
                <a:solidFill>
                  <a:schemeClr val="accent1"/>
                </a:solidFill>
                <a:latin typeface="微软雅黑" panose="020B0503020204020204" charset="-122"/>
                <a:ea typeface="微软雅黑" panose="020B0503020204020204" charset="-122"/>
                <a:cs typeface="微软雅黑" panose="020B0503020204020204" charset="-122"/>
              </a:rPr>
              <a:t>”</a:t>
            </a:r>
            <a:r>
              <a:rPr lang="zh-CN" altLang="en-US" sz="2000" b="1" spc="300" dirty="0">
                <a:solidFill>
                  <a:schemeClr val="accent1"/>
                </a:solidFill>
                <a:latin typeface="微软雅黑" panose="020B0503020204020204" charset="-122"/>
                <a:ea typeface="微软雅黑" panose="020B0503020204020204" charset="-122"/>
                <a:cs typeface="微软雅黑" panose="020B0503020204020204" charset="-122"/>
              </a:rPr>
              <a:t>的依赖</a:t>
            </a:r>
            <a:endParaRPr lang="zh-CN" altLang="en-US" sz="2000" b="1" spc="300"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26" name="文本框 25"/>
          <p:cNvSpPr txBox="1"/>
          <p:nvPr>
            <p:custDataLst>
              <p:tags r:id="rId6"/>
            </p:custDataLst>
          </p:nvPr>
        </p:nvSpPr>
        <p:spPr>
          <a:xfrm>
            <a:off x="982980" y="3456305"/>
            <a:ext cx="4556760" cy="2061210"/>
          </a:xfrm>
          <a:prstGeom prst="rect">
            <a:avLst/>
          </a:prstGeom>
          <a:noFill/>
        </p:spPr>
        <p:txBody>
          <a:bodyPr wrap="square" lIns="0" tIns="0" rIns="0" bIns="0" rtlCol="0">
            <a:noAutofit/>
          </a:bodyPr>
          <a:lstStyle/>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当前主流方法：训练内容分类器来识别有害内容（如：暴力、色情、仇恨言论）。</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核心痛点</a:t>
            </a:r>
            <a:r>
              <a:rPr lang="en-US" altLang="zh-CN" sz="1400" spc="300" dirty="0">
                <a:latin typeface="微软雅黑" panose="020B0503020204020204" charset="-122"/>
                <a:ea typeface="微软雅黑" panose="020B0503020204020204" charset="-122"/>
                <a:cs typeface="微软雅黑" panose="020B0503020204020204" charset="-122"/>
              </a:rPr>
              <a:t>: </a:t>
            </a:r>
            <a:r>
              <a:rPr lang="zh-CN" altLang="en-US" sz="1400" spc="300" dirty="0">
                <a:latin typeface="微软雅黑" panose="020B0503020204020204" charset="-122"/>
                <a:ea typeface="微软雅黑" panose="020B0503020204020204" charset="-122"/>
                <a:cs typeface="微软雅黑" panose="020B0503020204020204" charset="-122"/>
              </a:rPr>
              <a:t>这类模型需要海量的、由人工标注的数据集进行训练。</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效率低下</a:t>
            </a:r>
            <a:r>
              <a:rPr lang="en-US" altLang="zh-CN" sz="1400" spc="300" dirty="0">
                <a:latin typeface="微软雅黑" panose="020B0503020204020204" charset="-122"/>
                <a:ea typeface="微软雅黑" panose="020B0503020204020204" charset="-122"/>
                <a:cs typeface="微软雅黑" panose="020B0503020204020204" charset="-122"/>
              </a:rPr>
              <a:t>: </a:t>
            </a:r>
            <a:r>
              <a:rPr lang="zh-CN" altLang="en-US" sz="1400" spc="300" dirty="0">
                <a:latin typeface="微软雅黑" panose="020B0503020204020204" charset="-122"/>
                <a:ea typeface="微软雅黑" panose="020B0503020204020204" charset="-122"/>
                <a:cs typeface="微软雅黑" panose="020B0503020204020204" charset="-122"/>
              </a:rPr>
              <a:t>数据标注和模型训练周期长。</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难以扩展</a:t>
            </a:r>
            <a:r>
              <a:rPr lang="en-US" altLang="zh-CN" sz="1400" spc="300" dirty="0">
                <a:latin typeface="微软雅黑" panose="020B0503020204020204" charset="-122"/>
                <a:ea typeface="微软雅黑" panose="020B0503020204020204" charset="-122"/>
                <a:cs typeface="微软雅黑" panose="020B0503020204020204" charset="-122"/>
              </a:rPr>
              <a:t>: </a:t>
            </a:r>
            <a:r>
              <a:rPr lang="zh-CN" altLang="en-US" sz="1400" spc="300" dirty="0">
                <a:latin typeface="微软雅黑" panose="020B0503020204020204" charset="-122"/>
                <a:ea typeface="微软雅黑" panose="020B0503020204020204" charset="-122"/>
                <a:cs typeface="微软雅黑" panose="020B0503020204020204" charset="-122"/>
              </a:rPr>
              <a:t>无法覆盖所有语言和文化背景。</a:t>
            </a:r>
            <a:endParaRPr lang="zh-CN" altLang="en-US" sz="1400" spc="300" dirty="0">
              <a:latin typeface="微软雅黑" panose="020B0503020204020204" charset="-122"/>
              <a:ea typeface="微软雅黑" panose="020B0503020204020204" charset="-122"/>
              <a:cs typeface="微软雅黑" panose="020B0503020204020204" charset="-122"/>
            </a:endParaRPr>
          </a:p>
        </p:txBody>
      </p:sp>
      <p:sp>
        <p:nvSpPr>
          <p:cNvPr id="28" name="文本框 27"/>
          <p:cNvSpPr txBox="1"/>
          <p:nvPr>
            <p:custDataLst>
              <p:tags r:id="rId7"/>
            </p:custDataLst>
          </p:nvPr>
        </p:nvSpPr>
        <p:spPr>
          <a:xfrm>
            <a:off x="6831330" y="2923540"/>
            <a:ext cx="4201795" cy="491490"/>
          </a:xfrm>
          <a:prstGeom prst="rect">
            <a:avLst/>
          </a:prstGeom>
          <a:noFill/>
        </p:spPr>
        <p:txBody>
          <a:bodyPr wrap="square" rtlCol="0">
            <a:spAutoFit/>
          </a:bodyPr>
          <a:lstStyle/>
          <a:p>
            <a:pPr algn="ctr">
              <a:lnSpc>
                <a:spcPct val="130000"/>
              </a:lnSpc>
            </a:pPr>
            <a:r>
              <a:rPr lang="zh-CN" altLang="en-US" sz="2000" b="1" spc="300" dirty="0">
                <a:solidFill>
                  <a:schemeClr val="accent4"/>
                </a:solidFill>
                <a:latin typeface="微软雅黑" panose="020B0503020204020204" charset="-122"/>
                <a:ea typeface="微软雅黑" panose="020B0503020204020204" charset="-122"/>
                <a:cs typeface="微软雅黑" panose="020B0503020204020204" charset="-122"/>
              </a:rPr>
              <a:t>无法应对</a:t>
            </a:r>
            <a:r>
              <a:rPr lang="en-US" altLang="zh-CN" sz="2000" b="1" spc="300" dirty="0">
                <a:solidFill>
                  <a:schemeClr val="accent4"/>
                </a:solidFill>
                <a:latin typeface="微软雅黑" panose="020B0503020204020204" charset="-122"/>
                <a:ea typeface="微软雅黑" panose="020B0503020204020204" charset="-122"/>
                <a:cs typeface="微软雅黑" panose="020B0503020204020204" charset="-122"/>
              </a:rPr>
              <a:t>“</a:t>
            </a:r>
            <a:r>
              <a:rPr lang="zh-CN" altLang="en-US" sz="2000" b="1" spc="300" dirty="0">
                <a:solidFill>
                  <a:schemeClr val="accent4"/>
                </a:solidFill>
                <a:latin typeface="微软雅黑" panose="020B0503020204020204" charset="-122"/>
                <a:ea typeface="微软雅黑" panose="020B0503020204020204" charset="-122"/>
                <a:cs typeface="微软雅黑" panose="020B0503020204020204" charset="-122"/>
              </a:rPr>
              <a:t>概念漂移</a:t>
            </a:r>
            <a:r>
              <a:rPr lang="en-US" altLang="zh-CN" sz="2000" b="1" spc="300" dirty="0">
                <a:solidFill>
                  <a:schemeClr val="accent4"/>
                </a:solidFill>
                <a:latin typeface="微软雅黑" panose="020B0503020204020204" charset="-122"/>
                <a:ea typeface="微软雅黑" panose="020B0503020204020204" charset="-122"/>
                <a:cs typeface="微软雅黑" panose="020B0503020204020204" charset="-122"/>
              </a:rPr>
              <a:t>”</a:t>
            </a:r>
            <a:endParaRPr lang="en-US" altLang="zh-CN" sz="2000" b="1" spc="300" dirty="0">
              <a:solidFill>
                <a:schemeClr val="accent4"/>
              </a:solidFill>
              <a:latin typeface="微软雅黑" panose="020B0503020204020204" charset="-122"/>
              <a:ea typeface="微软雅黑" panose="020B0503020204020204" charset="-122"/>
              <a:cs typeface="微软雅黑" panose="020B0503020204020204" charset="-122"/>
            </a:endParaRPr>
          </a:p>
        </p:txBody>
      </p:sp>
      <p:sp>
        <p:nvSpPr>
          <p:cNvPr id="29" name="文本框 28"/>
          <p:cNvSpPr txBox="1"/>
          <p:nvPr>
            <p:custDataLst>
              <p:tags r:id="rId8"/>
            </p:custDataLst>
          </p:nvPr>
        </p:nvSpPr>
        <p:spPr>
          <a:xfrm>
            <a:off x="6652260" y="3417570"/>
            <a:ext cx="4556760" cy="3179445"/>
          </a:xfrm>
          <a:prstGeom prst="rect">
            <a:avLst/>
          </a:prstGeom>
          <a:noFill/>
        </p:spPr>
        <p:txBody>
          <a:bodyPr wrap="square" lIns="0" tIns="0" rIns="0" bIns="0" rtlCol="0">
            <a:noAutofit/>
          </a:bodyPr>
          <a:lstStyle/>
          <a:p>
            <a:pPr algn="just" eaLnBrk="1">
              <a:lnSpc>
                <a:spcPct val="130000"/>
              </a:lnSpc>
            </a:pPr>
            <a:r>
              <a:rPr lang="en-US" altLang="zh-CN" sz="1400" spc="300" dirty="0">
                <a:latin typeface="微软雅黑" panose="020B0503020204020204" charset="-122"/>
                <a:ea typeface="微软雅黑" panose="020B0503020204020204" charset="-122"/>
                <a:cs typeface="微软雅黑" panose="020B0503020204020204" charset="-122"/>
              </a:rPr>
              <a:t>“</a:t>
            </a:r>
            <a:r>
              <a:rPr lang="zh-CN" altLang="en-US" sz="1400" spc="300" dirty="0">
                <a:latin typeface="微软雅黑" panose="020B0503020204020204" charset="-122"/>
                <a:ea typeface="微软雅黑" panose="020B0503020204020204" charset="-122"/>
                <a:cs typeface="微软雅黑" panose="020B0503020204020204" charset="-122"/>
              </a:rPr>
              <a:t>有害内容</a:t>
            </a:r>
            <a:r>
              <a:rPr lang="en-US" altLang="zh-CN" sz="1400" spc="300" dirty="0">
                <a:latin typeface="微软雅黑" panose="020B0503020204020204" charset="-122"/>
                <a:ea typeface="微软雅黑" panose="020B0503020204020204" charset="-122"/>
                <a:cs typeface="微软雅黑" panose="020B0503020204020204" charset="-122"/>
              </a:rPr>
              <a:t>”</a:t>
            </a:r>
            <a:r>
              <a:rPr lang="zh-CN" altLang="en-US" sz="1400" spc="300" dirty="0">
                <a:latin typeface="微软雅黑" panose="020B0503020204020204" charset="-122"/>
                <a:ea typeface="微软雅黑" panose="020B0503020204020204" charset="-122"/>
                <a:cs typeface="微软雅黑" panose="020B0503020204020204" charset="-122"/>
              </a:rPr>
              <a:t>的定义和形式是动态变化的。</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核心痛点</a:t>
            </a:r>
            <a:r>
              <a:rPr lang="en-US" altLang="zh-CN" sz="1400" spc="300" dirty="0">
                <a:latin typeface="微软雅黑" panose="020B0503020204020204" charset="-122"/>
                <a:ea typeface="微软雅黑" panose="020B0503020204020204" charset="-122"/>
                <a:cs typeface="微软雅黑" panose="020B0503020204020204" charset="-122"/>
              </a:rPr>
              <a:t>: </a:t>
            </a:r>
            <a:r>
              <a:rPr lang="zh-CN" altLang="en-US" sz="1400" spc="300" dirty="0">
                <a:latin typeface="微软雅黑" panose="020B0503020204020204" charset="-122"/>
                <a:ea typeface="微软雅黑" panose="020B0503020204020204" charset="-122"/>
                <a:cs typeface="微软雅黑" panose="020B0503020204020204" charset="-122"/>
              </a:rPr>
              <a:t>新的黑话、新的危险挑战、新的伪装方式层出不穷。</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r>
              <a:rPr lang="zh-CN" altLang="en-US" sz="1400" spc="300" dirty="0">
                <a:latin typeface="微软雅黑" panose="020B0503020204020204" charset="-122"/>
                <a:ea typeface="微软雅黑" panose="020B0503020204020204" charset="-122"/>
                <a:cs typeface="微软雅黑" panose="020B0503020204020204" charset="-122"/>
              </a:rPr>
              <a:t>模型滞后</a:t>
            </a:r>
            <a:r>
              <a:rPr lang="en-US" altLang="zh-CN" sz="1400" spc="300" dirty="0">
                <a:latin typeface="微软雅黑" panose="020B0503020204020204" charset="-122"/>
                <a:ea typeface="微软雅黑" panose="020B0503020204020204" charset="-122"/>
                <a:cs typeface="微软雅黑" panose="020B0503020204020204" charset="-122"/>
              </a:rPr>
              <a:t>: </a:t>
            </a:r>
            <a:r>
              <a:rPr lang="zh-CN" altLang="en-US" sz="1400" spc="300" dirty="0">
                <a:latin typeface="微软雅黑" panose="020B0503020204020204" charset="-122"/>
                <a:ea typeface="微软雅黑" panose="020B0503020204020204" charset="-122"/>
                <a:cs typeface="微软雅黑" panose="020B0503020204020204" charset="-122"/>
              </a:rPr>
              <a:t>训练好的分类器无法识别新型的有害内容，不具有推广性。</a:t>
            </a:r>
            <a:endParaRPr lang="zh-CN" altLang="en-US" sz="1400" spc="300" dirty="0">
              <a:latin typeface="微软雅黑" panose="020B0503020204020204" charset="-122"/>
              <a:ea typeface="微软雅黑" panose="020B0503020204020204" charset="-122"/>
              <a:cs typeface="微软雅黑" panose="020B0503020204020204" charset="-122"/>
            </a:endParaRPr>
          </a:p>
          <a:p>
            <a:pPr algn="just" eaLnBrk="1">
              <a:lnSpc>
                <a:spcPct val="130000"/>
              </a:lnSpc>
            </a:pPr>
            <a:endParaRPr lang="zh-CN" altLang="en-US" sz="1400" spc="300" dirty="0">
              <a:latin typeface="微软雅黑" panose="020B0503020204020204" charset="-122"/>
              <a:ea typeface="微软雅黑" panose="020B0503020204020204" charset="-122"/>
              <a:cs typeface="微软雅黑" panose="020B0503020204020204" charset="-122"/>
            </a:endParaRPr>
          </a:p>
        </p:txBody>
      </p:sp>
      <p:grpSp>
        <p:nvGrpSpPr>
          <p:cNvPr id="30" name="组合 29"/>
          <p:cNvGrpSpPr/>
          <p:nvPr>
            <p:custDataLst>
              <p:tags r:id="rId9"/>
            </p:custDataLst>
          </p:nvPr>
        </p:nvGrpSpPr>
        <p:grpSpPr>
          <a:xfrm>
            <a:off x="6510909" y="2690945"/>
            <a:ext cx="360000" cy="360000"/>
            <a:chOff x="7296152" y="2228854"/>
            <a:chExt cx="479426" cy="481013"/>
          </a:xfrm>
          <a:solidFill>
            <a:schemeClr val="bg1"/>
          </a:solidFill>
        </p:grpSpPr>
        <p:sp>
          <p:nvSpPr>
            <p:cNvPr id="31" name="Freeform 109"/>
            <p:cNvSpPr/>
            <p:nvPr>
              <p:custDataLst>
                <p:tags r:id="rId10"/>
              </p:custDataLst>
            </p:nvPr>
          </p:nvSpPr>
          <p:spPr bwMode="auto">
            <a:xfrm>
              <a:off x="7607303" y="2228854"/>
              <a:ext cx="168275" cy="168275"/>
            </a:xfrm>
            <a:custGeom>
              <a:avLst/>
              <a:gdLst>
                <a:gd name="T0" fmla="*/ 2 w 45"/>
                <a:gd name="T1" fmla="*/ 45 h 45"/>
                <a:gd name="T2" fmla="*/ 32 w 45"/>
                <a:gd name="T3" fmla="*/ 45 h 45"/>
                <a:gd name="T4" fmla="*/ 34 w 45"/>
                <a:gd name="T5" fmla="*/ 43 h 45"/>
                <a:gd name="T6" fmla="*/ 32 w 45"/>
                <a:gd name="T7" fmla="*/ 41 h 45"/>
                <a:gd name="T8" fmla="*/ 8 w 45"/>
                <a:gd name="T9" fmla="*/ 41 h 45"/>
                <a:gd name="T10" fmla="*/ 44 w 45"/>
                <a:gd name="T11" fmla="*/ 4 h 45"/>
                <a:gd name="T12" fmla="*/ 44 w 45"/>
                <a:gd name="T13" fmla="*/ 1 h 45"/>
                <a:gd name="T14" fmla="*/ 41 w 45"/>
                <a:gd name="T15" fmla="*/ 1 h 45"/>
                <a:gd name="T16" fmla="*/ 4 w 45"/>
                <a:gd name="T17" fmla="*/ 38 h 45"/>
                <a:gd name="T18" fmla="*/ 4 w 45"/>
                <a:gd name="T19" fmla="*/ 13 h 45"/>
                <a:gd name="T20" fmla="*/ 2 w 45"/>
                <a:gd name="T21" fmla="*/ 11 h 45"/>
                <a:gd name="T22" fmla="*/ 0 w 45"/>
                <a:gd name="T23" fmla="*/ 13 h 45"/>
                <a:gd name="T24" fmla="*/ 0 w 45"/>
                <a:gd name="T25" fmla="*/ 43 h 45"/>
                <a:gd name="T26" fmla="*/ 2 w 45"/>
                <a:gd name="T2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45">
                  <a:moveTo>
                    <a:pt x="2" y="45"/>
                  </a:move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3"/>
                    <a:pt x="45" y="2"/>
                    <a:pt x="44" y="1"/>
                  </a:cubicBezTo>
                  <a:cubicBezTo>
                    <a:pt x="43" y="0"/>
                    <a:pt x="42" y="0"/>
                    <a:pt x="41" y="1"/>
                  </a:cubicBezTo>
                  <a:cubicBezTo>
                    <a:pt x="4" y="38"/>
                    <a:pt x="4" y="38"/>
                    <a:pt x="4" y="38"/>
                  </a:cubicBezTo>
                  <a:cubicBezTo>
                    <a:pt x="4" y="13"/>
                    <a:pt x="4" y="13"/>
                    <a:pt x="4" y="13"/>
                  </a:cubicBezTo>
                  <a:cubicBezTo>
                    <a:pt x="4" y="12"/>
                    <a:pt x="3" y="11"/>
                    <a:pt x="2" y="11"/>
                  </a:cubicBezTo>
                  <a:cubicBezTo>
                    <a:pt x="1" y="11"/>
                    <a:pt x="0" y="12"/>
                    <a:pt x="0" y="13"/>
                  </a:cubicBezTo>
                  <a:cubicBezTo>
                    <a:pt x="0" y="43"/>
                    <a:pt x="0" y="43"/>
                    <a:pt x="0" y="43"/>
                  </a:cubicBezTo>
                  <a:cubicBezTo>
                    <a:pt x="0" y="44"/>
                    <a:pt x="1" y="45"/>
                    <a:pt x="2"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5" name="Freeform 110"/>
            <p:cNvSpPr/>
            <p:nvPr>
              <p:custDataLst>
                <p:tags r:id="rId11"/>
              </p:custDataLst>
            </p:nvPr>
          </p:nvSpPr>
          <p:spPr bwMode="auto">
            <a:xfrm>
              <a:off x="7296152" y="2540004"/>
              <a:ext cx="168275" cy="169863"/>
            </a:xfrm>
            <a:custGeom>
              <a:avLst/>
              <a:gdLst>
                <a:gd name="T0" fmla="*/ 43 w 45"/>
                <a:gd name="T1" fmla="*/ 0 h 45"/>
                <a:gd name="T2" fmla="*/ 13 w 45"/>
                <a:gd name="T3" fmla="*/ 0 h 45"/>
                <a:gd name="T4" fmla="*/ 11 w 45"/>
                <a:gd name="T5" fmla="*/ 2 h 45"/>
                <a:gd name="T6" fmla="*/ 13 w 45"/>
                <a:gd name="T7" fmla="*/ 5 h 45"/>
                <a:gd name="T8" fmla="*/ 37 w 45"/>
                <a:gd name="T9" fmla="*/ 5 h 45"/>
                <a:gd name="T10" fmla="*/ 1 w 45"/>
                <a:gd name="T11" fmla="*/ 41 h 45"/>
                <a:gd name="T12" fmla="*/ 0 w 45"/>
                <a:gd name="T13" fmla="*/ 43 h 45"/>
                <a:gd name="T14" fmla="*/ 1 w 45"/>
                <a:gd name="T15" fmla="*/ 45 h 45"/>
                <a:gd name="T16" fmla="*/ 4 w 45"/>
                <a:gd name="T17" fmla="*/ 45 h 45"/>
                <a:gd name="T18" fmla="*/ 41 w 45"/>
                <a:gd name="T19" fmla="*/ 8 h 45"/>
                <a:gd name="T20" fmla="*/ 41 w 45"/>
                <a:gd name="T21" fmla="*/ 32 h 45"/>
                <a:gd name="T22" fmla="*/ 43 w 45"/>
                <a:gd name="T23" fmla="*/ 34 h 45"/>
                <a:gd name="T24" fmla="*/ 45 w 45"/>
                <a:gd name="T25" fmla="*/ 32 h 45"/>
                <a:gd name="T26" fmla="*/ 45 w 45"/>
                <a:gd name="T27" fmla="*/ 2 h 45"/>
                <a:gd name="T28" fmla="*/ 43 w 45"/>
                <a:gd name="T2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0"/>
                  </a:move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2" y="45"/>
                    <a:pt x="3" y="45"/>
                    <a:pt x="4" y="45"/>
                  </a:cubicBezTo>
                  <a:cubicBezTo>
                    <a:pt x="41" y="8"/>
                    <a:pt x="41" y="8"/>
                    <a:pt x="41" y="8"/>
                  </a:cubicBezTo>
                  <a:cubicBezTo>
                    <a:pt x="41" y="32"/>
                    <a:pt x="41" y="32"/>
                    <a:pt x="41" y="32"/>
                  </a:cubicBezTo>
                  <a:cubicBezTo>
                    <a:pt x="41" y="33"/>
                    <a:pt x="42" y="34"/>
                    <a:pt x="43" y="34"/>
                  </a:cubicBezTo>
                  <a:cubicBezTo>
                    <a:pt x="44" y="34"/>
                    <a:pt x="45" y="33"/>
                    <a:pt x="45" y="32"/>
                  </a:cubicBezTo>
                  <a:cubicBezTo>
                    <a:pt x="45" y="2"/>
                    <a:pt x="45" y="2"/>
                    <a:pt x="45" y="2"/>
                  </a:cubicBezTo>
                  <a:cubicBezTo>
                    <a:pt x="45" y="1"/>
                    <a:pt x="44" y="0"/>
                    <a:pt x="43" y="0"/>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6" name="Freeform 111"/>
            <p:cNvSpPr/>
            <p:nvPr>
              <p:custDataLst>
                <p:tags r:id="rId12"/>
              </p:custDataLst>
            </p:nvPr>
          </p:nvSpPr>
          <p:spPr bwMode="auto">
            <a:xfrm>
              <a:off x="7607303" y="2540004"/>
              <a:ext cx="168275" cy="169863"/>
            </a:xfrm>
            <a:custGeom>
              <a:avLst/>
              <a:gdLst>
                <a:gd name="T0" fmla="*/ 8 w 45"/>
                <a:gd name="T1" fmla="*/ 5 h 45"/>
                <a:gd name="T2" fmla="*/ 32 w 45"/>
                <a:gd name="T3" fmla="*/ 5 h 45"/>
                <a:gd name="T4" fmla="*/ 34 w 45"/>
                <a:gd name="T5" fmla="*/ 2 h 45"/>
                <a:gd name="T6" fmla="*/ 32 w 45"/>
                <a:gd name="T7" fmla="*/ 0 h 45"/>
                <a:gd name="T8" fmla="*/ 2 w 45"/>
                <a:gd name="T9" fmla="*/ 0 h 45"/>
                <a:gd name="T10" fmla="*/ 0 w 45"/>
                <a:gd name="T11" fmla="*/ 2 h 45"/>
                <a:gd name="T12" fmla="*/ 0 w 45"/>
                <a:gd name="T13" fmla="*/ 32 h 45"/>
                <a:gd name="T14" fmla="*/ 2 w 45"/>
                <a:gd name="T15" fmla="*/ 34 h 45"/>
                <a:gd name="T16" fmla="*/ 4 w 45"/>
                <a:gd name="T17" fmla="*/ 32 h 45"/>
                <a:gd name="T18" fmla="*/ 4 w 45"/>
                <a:gd name="T19" fmla="*/ 8 h 45"/>
                <a:gd name="T20" fmla="*/ 41 w 45"/>
                <a:gd name="T21" fmla="*/ 45 h 45"/>
                <a:gd name="T22" fmla="*/ 43 w 45"/>
                <a:gd name="T23" fmla="*/ 45 h 45"/>
                <a:gd name="T24" fmla="*/ 44 w 45"/>
                <a:gd name="T25" fmla="*/ 45 h 45"/>
                <a:gd name="T26" fmla="*/ 44 w 45"/>
                <a:gd name="T27" fmla="*/ 41 h 45"/>
                <a:gd name="T28" fmla="*/ 8 w 45"/>
                <a:gd name="T29"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3" y="34"/>
                    <a:pt x="4" y="33"/>
                    <a:pt x="4" y="32"/>
                  </a:cubicBezTo>
                  <a:cubicBezTo>
                    <a:pt x="4" y="8"/>
                    <a:pt x="4" y="8"/>
                    <a:pt x="4" y="8"/>
                  </a:cubicBezTo>
                  <a:cubicBezTo>
                    <a:pt x="41" y="45"/>
                    <a:pt x="41" y="45"/>
                    <a:pt x="41" y="45"/>
                  </a:cubicBezTo>
                  <a:cubicBezTo>
                    <a:pt x="41" y="45"/>
                    <a:pt x="42" y="45"/>
                    <a:pt x="43" y="45"/>
                  </a:cubicBezTo>
                  <a:cubicBezTo>
                    <a:pt x="43" y="45"/>
                    <a:pt x="44" y="45"/>
                    <a:pt x="44" y="45"/>
                  </a:cubicBezTo>
                  <a:cubicBezTo>
                    <a:pt x="45" y="44"/>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47" name="Freeform 112"/>
            <p:cNvSpPr/>
            <p:nvPr>
              <p:custDataLst>
                <p:tags r:id="rId13"/>
              </p:custDataLst>
            </p:nvPr>
          </p:nvSpPr>
          <p:spPr bwMode="auto">
            <a:xfrm>
              <a:off x="7296152" y="2228854"/>
              <a:ext cx="168275" cy="168275"/>
            </a:xfrm>
            <a:custGeom>
              <a:avLst/>
              <a:gdLst>
                <a:gd name="T0" fmla="*/ 43 w 45"/>
                <a:gd name="T1" fmla="*/ 11 h 45"/>
                <a:gd name="T2" fmla="*/ 41 w 45"/>
                <a:gd name="T3" fmla="*/ 13 h 45"/>
                <a:gd name="T4" fmla="*/ 41 w 45"/>
                <a:gd name="T5" fmla="*/ 38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2 w 45"/>
                <a:gd name="T19" fmla="*/ 41 h 45"/>
                <a:gd name="T20" fmla="*/ 11 w 45"/>
                <a:gd name="T21" fmla="*/ 43 h 45"/>
                <a:gd name="T22" fmla="*/ 13 w 45"/>
                <a:gd name="T23" fmla="*/ 45 h 45"/>
                <a:gd name="T24" fmla="*/ 43 w 45"/>
                <a:gd name="T25" fmla="*/ 45 h 45"/>
                <a:gd name="T26" fmla="*/ 45 w 45"/>
                <a:gd name="T27" fmla="*/ 43 h 45"/>
                <a:gd name="T28" fmla="*/ 45 w 45"/>
                <a:gd name="T29" fmla="*/ 13 h 45"/>
                <a:gd name="T30" fmla="*/ 43 w 45"/>
                <a:gd name="T31"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5">
                  <a:moveTo>
                    <a:pt x="43" y="11"/>
                  </a:moveTo>
                  <a:cubicBezTo>
                    <a:pt x="42" y="11"/>
                    <a:pt x="41" y="12"/>
                    <a:pt x="41" y="13"/>
                  </a:cubicBezTo>
                  <a:cubicBezTo>
                    <a:pt x="41" y="38"/>
                    <a:pt x="41" y="38"/>
                    <a:pt x="41" y="38"/>
                  </a:cubicBezTo>
                  <a:cubicBezTo>
                    <a:pt x="4" y="1"/>
                    <a:pt x="4" y="1"/>
                    <a:pt x="4" y="1"/>
                  </a:cubicBezTo>
                  <a:cubicBezTo>
                    <a:pt x="3" y="0"/>
                    <a:pt x="2" y="0"/>
                    <a:pt x="1" y="1"/>
                  </a:cubicBezTo>
                  <a:cubicBezTo>
                    <a:pt x="0" y="1"/>
                    <a:pt x="0" y="2"/>
                    <a:pt x="0" y="2"/>
                  </a:cubicBezTo>
                  <a:cubicBezTo>
                    <a:pt x="0" y="3"/>
                    <a:pt x="0" y="4"/>
                    <a:pt x="1" y="4"/>
                  </a:cubicBezTo>
                  <a:cubicBezTo>
                    <a:pt x="37" y="41"/>
                    <a:pt x="37" y="41"/>
                    <a:pt x="37" y="41"/>
                  </a:cubicBezTo>
                  <a:cubicBezTo>
                    <a:pt x="13" y="41"/>
                    <a:pt x="13" y="41"/>
                    <a:pt x="13" y="41"/>
                  </a:cubicBezTo>
                  <a:cubicBezTo>
                    <a:pt x="13" y="41"/>
                    <a:pt x="12" y="41"/>
                    <a:pt x="12" y="41"/>
                  </a:cubicBezTo>
                  <a:cubicBezTo>
                    <a:pt x="11" y="42"/>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grpSp>
        <p:nvGrpSpPr>
          <p:cNvPr id="48" name="组合 47"/>
          <p:cNvGrpSpPr/>
          <p:nvPr>
            <p:custDataLst>
              <p:tags r:id="rId14"/>
            </p:custDataLst>
          </p:nvPr>
        </p:nvGrpSpPr>
        <p:grpSpPr>
          <a:xfrm>
            <a:off x="844323" y="2690945"/>
            <a:ext cx="360000" cy="360000"/>
            <a:chOff x="6334127" y="2228854"/>
            <a:chExt cx="481013" cy="481013"/>
          </a:xfrm>
          <a:solidFill>
            <a:schemeClr val="bg1"/>
          </a:solidFill>
        </p:grpSpPr>
        <p:sp>
          <p:nvSpPr>
            <p:cNvPr id="49" name="Freeform 113"/>
            <p:cNvSpPr/>
            <p:nvPr>
              <p:custDataLst>
                <p:tags r:id="rId15"/>
              </p:custDataLst>
            </p:nvPr>
          </p:nvSpPr>
          <p:spPr bwMode="auto">
            <a:xfrm>
              <a:off x="6645277" y="2228854"/>
              <a:ext cx="169863" cy="173038"/>
            </a:xfrm>
            <a:custGeom>
              <a:avLst/>
              <a:gdLst>
                <a:gd name="T0" fmla="*/ 4 w 45"/>
                <a:gd name="T1" fmla="*/ 45 h 46"/>
                <a:gd name="T2" fmla="*/ 40 w 45"/>
                <a:gd name="T3" fmla="*/ 8 h 46"/>
                <a:gd name="T4" fmla="*/ 40 w 45"/>
                <a:gd name="T5" fmla="*/ 32 h 46"/>
                <a:gd name="T6" fmla="*/ 43 w 45"/>
                <a:gd name="T7" fmla="*/ 34 h 46"/>
                <a:gd name="T8" fmla="*/ 45 w 45"/>
                <a:gd name="T9" fmla="*/ 32 h 46"/>
                <a:gd name="T10" fmla="*/ 45 w 45"/>
                <a:gd name="T11" fmla="*/ 2 h 46"/>
                <a:gd name="T12" fmla="*/ 43 w 45"/>
                <a:gd name="T13" fmla="*/ 0 h 46"/>
                <a:gd name="T14" fmla="*/ 13 w 45"/>
                <a:gd name="T15" fmla="*/ 0 h 46"/>
                <a:gd name="T16" fmla="*/ 11 w 45"/>
                <a:gd name="T17" fmla="*/ 2 h 46"/>
                <a:gd name="T18" fmla="*/ 13 w 45"/>
                <a:gd name="T19" fmla="*/ 5 h 46"/>
                <a:gd name="T20" fmla="*/ 37 w 45"/>
                <a:gd name="T21" fmla="*/ 5 h 46"/>
                <a:gd name="T22" fmla="*/ 1 w 45"/>
                <a:gd name="T23" fmla="*/ 41 h 46"/>
                <a:gd name="T24" fmla="*/ 0 w 45"/>
                <a:gd name="T25" fmla="*/ 43 h 46"/>
                <a:gd name="T26" fmla="*/ 1 w 45"/>
                <a:gd name="T27" fmla="*/ 45 h 46"/>
                <a:gd name="T28" fmla="*/ 4 w 45"/>
                <a:gd name="T29" fmla="*/ 4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4" y="45"/>
                  </a:moveTo>
                  <a:cubicBezTo>
                    <a:pt x="40" y="8"/>
                    <a:pt x="40" y="8"/>
                    <a:pt x="40" y="8"/>
                  </a:cubicBezTo>
                  <a:cubicBezTo>
                    <a:pt x="40" y="32"/>
                    <a:pt x="40" y="32"/>
                    <a:pt x="40" y="32"/>
                  </a:cubicBezTo>
                  <a:cubicBezTo>
                    <a:pt x="40" y="33"/>
                    <a:pt x="41" y="34"/>
                    <a:pt x="43" y="34"/>
                  </a:cubicBezTo>
                  <a:cubicBezTo>
                    <a:pt x="44" y="34"/>
                    <a:pt x="45" y="33"/>
                    <a:pt x="45" y="32"/>
                  </a:cubicBezTo>
                  <a:cubicBezTo>
                    <a:pt x="45" y="2"/>
                    <a:pt x="45" y="2"/>
                    <a:pt x="45" y="2"/>
                  </a:cubicBezTo>
                  <a:cubicBezTo>
                    <a:pt x="45" y="1"/>
                    <a:pt x="44" y="0"/>
                    <a:pt x="43" y="0"/>
                  </a:cubicBezTo>
                  <a:cubicBezTo>
                    <a:pt x="13" y="0"/>
                    <a:pt x="13" y="0"/>
                    <a:pt x="13" y="0"/>
                  </a:cubicBezTo>
                  <a:cubicBezTo>
                    <a:pt x="12" y="0"/>
                    <a:pt x="11" y="1"/>
                    <a:pt x="11" y="2"/>
                  </a:cubicBezTo>
                  <a:cubicBezTo>
                    <a:pt x="11" y="4"/>
                    <a:pt x="12" y="5"/>
                    <a:pt x="13" y="5"/>
                  </a:cubicBezTo>
                  <a:cubicBezTo>
                    <a:pt x="37" y="5"/>
                    <a:pt x="37" y="5"/>
                    <a:pt x="37" y="5"/>
                  </a:cubicBezTo>
                  <a:cubicBezTo>
                    <a:pt x="1" y="41"/>
                    <a:pt x="1" y="41"/>
                    <a:pt x="1" y="41"/>
                  </a:cubicBezTo>
                  <a:cubicBezTo>
                    <a:pt x="0" y="42"/>
                    <a:pt x="0" y="42"/>
                    <a:pt x="0" y="43"/>
                  </a:cubicBezTo>
                  <a:cubicBezTo>
                    <a:pt x="0" y="44"/>
                    <a:pt x="0" y="44"/>
                    <a:pt x="1" y="45"/>
                  </a:cubicBezTo>
                  <a:cubicBezTo>
                    <a:pt x="1" y="46"/>
                    <a:pt x="3" y="46"/>
                    <a:pt x="4" y="45"/>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0" name="Freeform 114"/>
            <p:cNvSpPr/>
            <p:nvPr>
              <p:custDataLst>
                <p:tags r:id="rId16"/>
              </p:custDataLst>
            </p:nvPr>
          </p:nvSpPr>
          <p:spPr bwMode="auto">
            <a:xfrm>
              <a:off x="6334127" y="2540004"/>
              <a:ext cx="169863" cy="169863"/>
            </a:xfrm>
            <a:custGeom>
              <a:avLst/>
              <a:gdLst>
                <a:gd name="T0" fmla="*/ 41 w 45"/>
                <a:gd name="T1" fmla="*/ 1 h 45"/>
                <a:gd name="T2" fmla="*/ 5 w 45"/>
                <a:gd name="T3" fmla="*/ 37 h 45"/>
                <a:gd name="T4" fmla="*/ 5 w 45"/>
                <a:gd name="T5" fmla="*/ 13 h 45"/>
                <a:gd name="T6" fmla="*/ 2 w 45"/>
                <a:gd name="T7" fmla="*/ 11 h 45"/>
                <a:gd name="T8" fmla="*/ 0 w 45"/>
                <a:gd name="T9" fmla="*/ 13 h 45"/>
                <a:gd name="T10" fmla="*/ 0 w 45"/>
                <a:gd name="T11" fmla="*/ 43 h 45"/>
                <a:gd name="T12" fmla="*/ 2 w 45"/>
                <a:gd name="T13" fmla="*/ 45 h 45"/>
                <a:gd name="T14" fmla="*/ 32 w 45"/>
                <a:gd name="T15" fmla="*/ 45 h 45"/>
                <a:gd name="T16" fmla="*/ 34 w 45"/>
                <a:gd name="T17" fmla="*/ 43 h 45"/>
                <a:gd name="T18" fmla="*/ 32 w 45"/>
                <a:gd name="T19" fmla="*/ 41 h 45"/>
                <a:gd name="T20" fmla="*/ 8 w 45"/>
                <a:gd name="T21" fmla="*/ 41 h 45"/>
                <a:gd name="T22" fmla="*/ 44 w 45"/>
                <a:gd name="T23" fmla="*/ 4 h 45"/>
                <a:gd name="T24" fmla="*/ 45 w 45"/>
                <a:gd name="T25" fmla="*/ 2 h 45"/>
                <a:gd name="T26" fmla="*/ 44 w 45"/>
                <a:gd name="T27" fmla="*/ 1 h 45"/>
                <a:gd name="T28" fmla="*/ 41 w 45"/>
                <a:gd name="T2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1" y="1"/>
                  </a:moveTo>
                  <a:cubicBezTo>
                    <a:pt x="5" y="37"/>
                    <a:pt x="5" y="37"/>
                    <a:pt x="5" y="37"/>
                  </a:cubicBezTo>
                  <a:cubicBezTo>
                    <a:pt x="5" y="13"/>
                    <a:pt x="5" y="13"/>
                    <a:pt x="5" y="13"/>
                  </a:cubicBezTo>
                  <a:cubicBezTo>
                    <a:pt x="5" y="12"/>
                    <a:pt x="4" y="11"/>
                    <a:pt x="2" y="11"/>
                  </a:cubicBezTo>
                  <a:cubicBezTo>
                    <a:pt x="1" y="11"/>
                    <a:pt x="0" y="12"/>
                    <a:pt x="0" y="13"/>
                  </a:cubicBezTo>
                  <a:cubicBezTo>
                    <a:pt x="0" y="43"/>
                    <a:pt x="0" y="43"/>
                    <a:pt x="0" y="43"/>
                  </a:cubicBezTo>
                  <a:cubicBezTo>
                    <a:pt x="0" y="44"/>
                    <a:pt x="1" y="45"/>
                    <a:pt x="2" y="45"/>
                  </a:cubicBezTo>
                  <a:cubicBezTo>
                    <a:pt x="32" y="45"/>
                    <a:pt x="32" y="45"/>
                    <a:pt x="32" y="45"/>
                  </a:cubicBezTo>
                  <a:cubicBezTo>
                    <a:pt x="33" y="45"/>
                    <a:pt x="34" y="44"/>
                    <a:pt x="34" y="43"/>
                  </a:cubicBezTo>
                  <a:cubicBezTo>
                    <a:pt x="34" y="42"/>
                    <a:pt x="33" y="41"/>
                    <a:pt x="32" y="41"/>
                  </a:cubicBezTo>
                  <a:cubicBezTo>
                    <a:pt x="8" y="41"/>
                    <a:pt x="8" y="41"/>
                    <a:pt x="8" y="41"/>
                  </a:cubicBezTo>
                  <a:cubicBezTo>
                    <a:pt x="44" y="4"/>
                    <a:pt x="44" y="4"/>
                    <a:pt x="44" y="4"/>
                  </a:cubicBezTo>
                  <a:cubicBezTo>
                    <a:pt x="45" y="4"/>
                    <a:pt x="45" y="3"/>
                    <a:pt x="45" y="2"/>
                  </a:cubicBezTo>
                  <a:cubicBezTo>
                    <a:pt x="45" y="2"/>
                    <a:pt x="45" y="1"/>
                    <a:pt x="44" y="1"/>
                  </a:cubicBezTo>
                  <a:cubicBezTo>
                    <a:pt x="44" y="0"/>
                    <a:pt x="42" y="0"/>
                    <a:pt x="41" y="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1" name="Freeform 115"/>
            <p:cNvSpPr/>
            <p:nvPr>
              <p:custDataLst>
                <p:tags r:id="rId17"/>
              </p:custDataLst>
            </p:nvPr>
          </p:nvSpPr>
          <p:spPr bwMode="auto">
            <a:xfrm>
              <a:off x="6645277" y="2540004"/>
              <a:ext cx="169863" cy="169863"/>
            </a:xfrm>
            <a:custGeom>
              <a:avLst/>
              <a:gdLst>
                <a:gd name="T0" fmla="*/ 43 w 45"/>
                <a:gd name="T1" fmla="*/ 11 h 45"/>
                <a:gd name="T2" fmla="*/ 40 w 45"/>
                <a:gd name="T3" fmla="*/ 13 h 45"/>
                <a:gd name="T4" fmla="*/ 40 w 45"/>
                <a:gd name="T5" fmla="*/ 37 h 45"/>
                <a:gd name="T6" fmla="*/ 4 w 45"/>
                <a:gd name="T7" fmla="*/ 1 h 45"/>
                <a:gd name="T8" fmla="*/ 1 w 45"/>
                <a:gd name="T9" fmla="*/ 1 h 45"/>
                <a:gd name="T10" fmla="*/ 0 w 45"/>
                <a:gd name="T11" fmla="*/ 2 h 45"/>
                <a:gd name="T12" fmla="*/ 1 w 45"/>
                <a:gd name="T13" fmla="*/ 4 h 45"/>
                <a:gd name="T14" fmla="*/ 37 w 45"/>
                <a:gd name="T15" fmla="*/ 41 h 45"/>
                <a:gd name="T16" fmla="*/ 13 w 45"/>
                <a:gd name="T17" fmla="*/ 41 h 45"/>
                <a:gd name="T18" fmla="*/ 11 w 45"/>
                <a:gd name="T19" fmla="*/ 43 h 45"/>
                <a:gd name="T20" fmla="*/ 13 w 45"/>
                <a:gd name="T21" fmla="*/ 45 h 45"/>
                <a:gd name="T22" fmla="*/ 43 w 45"/>
                <a:gd name="T23" fmla="*/ 45 h 45"/>
                <a:gd name="T24" fmla="*/ 45 w 45"/>
                <a:gd name="T25" fmla="*/ 43 h 45"/>
                <a:gd name="T26" fmla="*/ 45 w 45"/>
                <a:gd name="T27" fmla="*/ 13 h 45"/>
                <a:gd name="T28" fmla="*/ 43 w 45"/>
                <a:gd name="T29" fmla="*/ 1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5">
                  <a:moveTo>
                    <a:pt x="43" y="11"/>
                  </a:moveTo>
                  <a:cubicBezTo>
                    <a:pt x="41" y="11"/>
                    <a:pt x="40" y="12"/>
                    <a:pt x="40" y="13"/>
                  </a:cubicBezTo>
                  <a:cubicBezTo>
                    <a:pt x="40" y="37"/>
                    <a:pt x="40" y="37"/>
                    <a:pt x="40" y="37"/>
                  </a:cubicBezTo>
                  <a:cubicBezTo>
                    <a:pt x="4" y="1"/>
                    <a:pt x="4" y="1"/>
                    <a:pt x="4" y="1"/>
                  </a:cubicBezTo>
                  <a:cubicBezTo>
                    <a:pt x="3" y="0"/>
                    <a:pt x="1" y="0"/>
                    <a:pt x="1" y="1"/>
                  </a:cubicBezTo>
                  <a:cubicBezTo>
                    <a:pt x="0" y="1"/>
                    <a:pt x="0" y="2"/>
                    <a:pt x="0" y="2"/>
                  </a:cubicBezTo>
                  <a:cubicBezTo>
                    <a:pt x="0" y="3"/>
                    <a:pt x="0" y="4"/>
                    <a:pt x="1" y="4"/>
                  </a:cubicBezTo>
                  <a:cubicBezTo>
                    <a:pt x="37" y="41"/>
                    <a:pt x="37" y="41"/>
                    <a:pt x="37" y="41"/>
                  </a:cubicBezTo>
                  <a:cubicBezTo>
                    <a:pt x="13" y="41"/>
                    <a:pt x="13" y="41"/>
                    <a:pt x="13" y="41"/>
                  </a:cubicBezTo>
                  <a:cubicBezTo>
                    <a:pt x="12" y="41"/>
                    <a:pt x="11" y="42"/>
                    <a:pt x="11" y="43"/>
                  </a:cubicBezTo>
                  <a:cubicBezTo>
                    <a:pt x="11" y="44"/>
                    <a:pt x="12" y="45"/>
                    <a:pt x="13" y="45"/>
                  </a:cubicBezTo>
                  <a:cubicBezTo>
                    <a:pt x="43" y="45"/>
                    <a:pt x="43" y="45"/>
                    <a:pt x="43" y="45"/>
                  </a:cubicBezTo>
                  <a:cubicBezTo>
                    <a:pt x="44" y="45"/>
                    <a:pt x="45" y="44"/>
                    <a:pt x="45" y="43"/>
                  </a:cubicBezTo>
                  <a:cubicBezTo>
                    <a:pt x="45" y="13"/>
                    <a:pt x="45" y="13"/>
                    <a:pt x="45" y="13"/>
                  </a:cubicBezTo>
                  <a:cubicBezTo>
                    <a:pt x="45" y="12"/>
                    <a:pt x="44" y="11"/>
                    <a:pt x="43" y="11"/>
                  </a:cubicBez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sp>
          <p:nvSpPr>
            <p:cNvPr id="52" name="Freeform 116"/>
            <p:cNvSpPr/>
            <p:nvPr>
              <p:custDataLst>
                <p:tags r:id="rId18"/>
              </p:custDataLst>
            </p:nvPr>
          </p:nvSpPr>
          <p:spPr bwMode="auto">
            <a:xfrm>
              <a:off x="6334127" y="2228854"/>
              <a:ext cx="169863" cy="173038"/>
            </a:xfrm>
            <a:custGeom>
              <a:avLst/>
              <a:gdLst>
                <a:gd name="T0" fmla="*/ 8 w 45"/>
                <a:gd name="T1" fmla="*/ 5 h 46"/>
                <a:gd name="T2" fmla="*/ 32 w 45"/>
                <a:gd name="T3" fmla="*/ 5 h 46"/>
                <a:gd name="T4" fmla="*/ 34 w 45"/>
                <a:gd name="T5" fmla="*/ 2 h 46"/>
                <a:gd name="T6" fmla="*/ 32 w 45"/>
                <a:gd name="T7" fmla="*/ 0 h 46"/>
                <a:gd name="T8" fmla="*/ 2 w 45"/>
                <a:gd name="T9" fmla="*/ 0 h 46"/>
                <a:gd name="T10" fmla="*/ 0 w 45"/>
                <a:gd name="T11" fmla="*/ 2 h 46"/>
                <a:gd name="T12" fmla="*/ 0 w 45"/>
                <a:gd name="T13" fmla="*/ 32 h 46"/>
                <a:gd name="T14" fmla="*/ 2 w 45"/>
                <a:gd name="T15" fmla="*/ 34 h 46"/>
                <a:gd name="T16" fmla="*/ 5 w 45"/>
                <a:gd name="T17" fmla="*/ 32 h 46"/>
                <a:gd name="T18" fmla="*/ 5 w 45"/>
                <a:gd name="T19" fmla="*/ 8 h 46"/>
                <a:gd name="T20" fmla="*/ 41 w 45"/>
                <a:gd name="T21" fmla="*/ 45 h 46"/>
                <a:gd name="T22" fmla="*/ 44 w 45"/>
                <a:gd name="T23" fmla="*/ 45 h 46"/>
                <a:gd name="T24" fmla="*/ 45 w 45"/>
                <a:gd name="T25" fmla="*/ 43 h 46"/>
                <a:gd name="T26" fmla="*/ 44 w 45"/>
                <a:gd name="T27" fmla="*/ 41 h 46"/>
                <a:gd name="T28" fmla="*/ 8 w 45"/>
                <a:gd name="T2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46">
                  <a:moveTo>
                    <a:pt x="8" y="5"/>
                  </a:moveTo>
                  <a:cubicBezTo>
                    <a:pt x="32" y="5"/>
                    <a:pt x="32" y="5"/>
                    <a:pt x="32" y="5"/>
                  </a:cubicBezTo>
                  <a:cubicBezTo>
                    <a:pt x="33" y="5"/>
                    <a:pt x="34" y="4"/>
                    <a:pt x="34" y="2"/>
                  </a:cubicBezTo>
                  <a:cubicBezTo>
                    <a:pt x="34" y="1"/>
                    <a:pt x="33" y="0"/>
                    <a:pt x="32" y="0"/>
                  </a:cubicBezTo>
                  <a:cubicBezTo>
                    <a:pt x="2" y="0"/>
                    <a:pt x="2" y="0"/>
                    <a:pt x="2" y="0"/>
                  </a:cubicBezTo>
                  <a:cubicBezTo>
                    <a:pt x="1" y="0"/>
                    <a:pt x="0" y="1"/>
                    <a:pt x="0" y="2"/>
                  </a:cubicBezTo>
                  <a:cubicBezTo>
                    <a:pt x="0" y="32"/>
                    <a:pt x="0" y="32"/>
                    <a:pt x="0" y="32"/>
                  </a:cubicBezTo>
                  <a:cubicBezTo>
                    <a:pt x="0" y="33"/>
                    <a:pt x="1" y="34"/>
                    <a:pt x="2" y="34"/>
                  </a:cubicBezTo>
                  <a:cubicBezTo>
                    <a:pt x="4" y="34"/>
                    <a:pt x="5" y="33"/>
                    <a:pt x="5" y="32"/>
                  </a:cubicBezTo>
                  <a:cubicBezTo>
                    <a:pt x="5" y="8"/>
                    <a:pt x="5" y="8"/>
                    <a:pt x="5" y="8"/>
                  </a:cubicBezTo>
                  <a:cubicBezTo>
                    <a:pt x="41" y="45"/>
                    <a:pt x="41" y="45"/>
                    <a:pt x="41" y="45"/>
                  </a:cubicBezTo>
                  <a:cubicBezTo>
                    <a:pt x="42" y="46"/>
                    <a:pt x="44" y="46"/>
                    <a:pt x="44" y="45"/>
                  </a:cubicBezTo>
                  <a:cubicBezTo>
                    <a:pt x="45" y="44"/>
                    <a:pt x="45" y="44"/>
                    <a:pt x="45" y="43"/>
                  </a:cubicBezTo>
                  <a:cubicBezTo>
                    <a:pt x="45" y="42"/>
                    <a:pt x="45" y="42"/>
                    <a:pt x="44" y="41"/>
                  </a:cubicBezTo>
                  <a:lnTo>
                    <a:pt x="8" y="5"/>
                  </a:lnTo>
                  <a:close/>
                </a:path>
              </a:pathLst>
            </a:custGeom>
            <a:grp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53" name="文本框 52"/>
          <p:cNvSpPr txBox="1">
            <a:spLocks noChangeArrowheads="1"/>
          </p:cNvSpPr>
          <p:nvPr/>
        </p:nvSpPr>
        <p:spPr bwMode="auto">
          <a:xfrm>
            <a:off x="357352" y="235111"/>
            <a:ext cx="969798"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a:defRPr>
                <a:solidFill>
                  <a:schemeClr val="tx1"/>
                </a:solidFill>
                <a:latin typeface="Century Gothic" panose="020B0502020202020204" pitchFamily="34" charset="0"/>
                <a:ea typeface="微软雅黑" panose="020B0503020204020204" charset="-122"/>
              </a:defRPr>
            </a:lvl1pPr>
            <a:lvl2pPr marL="742950" indent="-285750">
              <a:defRPr>
                <a:solidFill>
                  <a:schemeClr val="tx1"/>
                </a:solidFill>
                <a:latin typeface="Century Gothic" panose="020B0502020202020204" pitchFamily="34" charset="0"/>
                <a:ea typeface="微软雅黑" panose="020B0503020204020204" charset="-122"/>
              </a:defRPr>
            </a:lvl2pPr>
            <a:lvl3pPr marL="1143000" indent="-228600">
              <a:defRPr>
                <a:solidFill>
                  <a:schemeClr val="tx1"/>
                </a:solidFill>
                <a:latin typeface="Century Gothic" panose="020B0502020202020204" pitchFamily="34" charset="0"/>
                <a:ea typeface="微软雅黑" panose="020B0503020204020204" charset="-122"/>
              </a:defRPr>
            </a:lvl3pPr>
            <a:lvl4pPr marL="1600200" indent="-228600">
              <a:defRPr>
                <a:solidFill>
                  <a:schemeClr val="tx1"/>
                </a:solidFill>
                <a:latin typeface="Century Gothic" panose="020B0502020202020204" pitchFamily="34" charset="0"/>
                <a:ea typeface="微软雅黑" panose="020B0503020204020204" charset="-122"/>
              </a:defRPr>
            </a:lvl4pPr>
            <a:lvl5pPr marL="2057400" indent="-228600">
              <a:defRPr>
                <a:solidFill>
                  <a:schemeClr val="tx1"/>
                </a:solidFill>
                <a:latin typeface="Century Gothic" panose="020B0502020202020204" pitchFamily="34" charset="0"/>
                <a:ea typeface="微软雅黑" panose="020B050302020402020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charset="-122"/>
              </a:defRPr>
            </a:lvl9pPr>
          </a:lstStyle>
          <a:p>
            <a:pPr algn="ctr" eaLnBrk="1" hangingPunct="1">
              <a:defRPr/>
            </a:pPr>
            <a:r>
              <a:rPr lang="en-US" altLang="zh-CN" sz="3600" b="1" dirty="0" smtClean="0">
                <a:solidFill>
                  <a:schemeClr val="bg1"/>
                </a:solidFill>
                <a:latin typeface="微软雅黑" panose="020B0503020204020204" charset="-122"/>
                <a:cs typeface="微软雅黑" panose="020B0503020204020204" charset="-122"/>
              </a:rPr>
              <a:t>1</a:t>
            </a:r>
            <a:endParaRPr lang="en-US" altLang="zh-CN" sz="3600" b="1" dirty="0" smtClean="0">
              <a:solidFill>
                <a:schemeClr val="bg1"/>
              </a:solidFill>
              <a:latin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1"/>
          <p:cNvSpPr txBox="1"/>
          <p:nvPr/>
        </p:nvSpPr>
        <p:spPr>
          <a:xfrm>
            <a:off x="803276" y="4611630"/>
            <a:ext cx="10585448" cy="892503"/>
          </a:xfrm>
          <a:prstGeom prst="rect">
            <a:avLst/>
          </a:prstGeom>
        </p:spPr>
        <p:txBody>
          <a:bodyPr tIns="0" bIns="0" anchor="ctr" anchorCtr="0">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zh-CN" altLang="en-US" sz="4000" b="1" dirty="0">
                <a:cs typeface="微软雅黑" panose="020B0503020204020204" charset="-122"/>
              </a:rPr>
              <a:t>感谢老师及各位同学的聆听</a:t>
            </a:r>
            <a:endParaRPr lang="zh-CN" altLang="en-US" sz="4000" b="1" dirty="0">
              <a:cs typeface="微软雅黑" panose="020B0503020204020204" charset="-122"/>
            </a:endParaRPr>
          </a:p>
        </p:txBody>
      </p:sp>
      <p:sp>
        <p:nvSpPr>
          <p:cNvPr id="7" name="副标题 2"/>
          <p:cNvSpPr txBox="1"/>
          <p:nvPr/>
        </p:nvSpPr>
        <p:spPr>
          <a:xfrm>
            <a:off x="803276" y="5297168"/>
            <a:ext cx="10585448" cy="508452"/>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1800" dirty="0">
                <a:solidFill>
                  <a:schemeClr val="accent3"/>
                </a:solidFill>
                <a:cs typeface="微软雅黑" panose="020B0503020204020204" charset="-122"/>
              </a:rPr>
              <a:t>Thanks for Your Attention</a:t>
            </a:r>
            <a:endParaRPr lang="en-US" altLang="zh-CN" sz="1800" dirty="0">
              <a:solidFill>
                <a:schemeClr val="accent3"/>
              </a:solidFill>
              <a:cs typeface="微软雅黑" panose="020B0503020204020204" charset="-122"/>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3662994" y="4283909"/>
            <a:ext cx="4892610" cy="782043"/>
            <a:chOff x="5181690" y="2820871"/>
            <a:chExt cx="3446492" cy="550893"/>
          </a:xfrm>
        </p:grpSpPr>
        <p:sp>
          <p:nvSpPr>
            <p:cNvPr id="4" name="椭圆 3"/>
            <p:cNvSpPr/>
            <p:nvPr/>
          </p:nvSpPr>
          <p:spPr>
            <a:xfrm>
              <a:off x="5181690" y="2820871"/>
              <a:ext cx="550893" cy="5508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微软雅黑" panose="020B0503020204020204" charset="-122"/>
                  <a:ea typeface="微软雅黑" panose="020B0503020204020204" charset="-122"/>
                  <a:cs typeface="微软雅黑" panose="020B0503020204020204" charset="-122"/>
                </a:rPr>
                <a:t>2</a:t>
              </a:r>
              <a:endParaRPr lang="en-US" altLang="zh-CN" sz="4400" dirty="0">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5988603" y="2888229"/>
              <a:ext cx="2639579" cy="390056"/>
            </a:xfrm>
            <a:prstGeom prst="rect">
              <a:avLst/>
            </a:prstGeom>
            <a:noFill/>
          </p:spPr>
          <p:txBody>
            <a:bodyPr wrap="square" lIns="0" tIns="0" rIns="0" bIns="0" rtlCol="0">
              <a:spAutoFit/>
            </a:bodyPr>
            <a:lstStyle/>
            <a:p>
              <a:r>
                <a:rPr lang="zh-CN" altLang="en-US" sz="3600" b="1" spc="300" dirty="0" smtClean="0">
                  <a:latin typeface="微软雅黑" panose="020B0503020204020204" charset="-122"/>
                  <a:ea typeface="微软雅黑" panose="020B0503020204020204" charset="-122"/>
                  <a:cs typeface="微软雅黑" panose="020B0503020204020204" charset="-122"/>
                </a:rPr>
                <a:t>新方法简介</a:t>
              </a:r>
              <a:endParaRPr lang="zh-CN" altLang="en-US" sz="3600" b="1" spc="300" dirty="0" smtClean="0">
                <a:solidFill>
                  <a:schemeClr val="accent3"/>
                </a:soli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p:transition spd="med"/>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DIAGRAM_VIRTUALLY_FRAME" val="{&quot;height&quot;:500.2850393700787,&quot;left&quot;:133.8,&quot;top&quot;:127.23527559055117,&quot;width&quot;:672.661811023622}"/>
</p:tagLst>
</file>

<file path=ppt/tags/tag101.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2.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3.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4.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5.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6.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7.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8.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09.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1.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2.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3.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4.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5.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6.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7.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8.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19.xml><?xml version="1.0" encoding="utf-8"?>
<p:tagLst xmlns:p="http://schemas.openxmlformats.org/presentationml/2006/main">
  <p:tag name="KSO_WM_DIAGRAM_VIRTUALLY_FRAME" val="{&quot;height&quot;:347.02614173228346,&quot;left&quot;:119.17937007874016,&quot;top&quot;:108.06826771653543,&quot;width&quot;:721.6412598425196}"/>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DIAGRAM_VIRTUALLY_FRAME" val="{&quot;height&quot;:347.02614173228346,&quot;left&quot;:119.17937007874016,&quot;top&quot;:108.06826771653543,&quot;width&quot;:721.6412598425196}"/>
</p:tagLst>
</file>

<file path=ppt/tags/tag121.xml><?xml version="1.0" encoding="utf-8"?>
<p:tagLst xmlns:p="http://schemas.openxmlformats.org/presentationml/2006/main">
  <p:tag name="KSO_WM_DIAGRAM_VIRTUALLY_FRAME" val="{&quot;height&quot;:347.02614173228346,&quot;left&quot;:119.17937007874016,&quot;top&quot;:108.06826771653543,&quot;width&quot;:721.6412598425196}"/>
</p:tagLst>
</file>

<file path=ppt/tags/tag122.xml><?xml version="1.0" encoding="utf-8"?>
<p:tagLst xmlns:p="http://schemas.openxmlformats.org/presentationml/2006/main">
  <p:tag name="KSO_WM_DIAGRAM_VIRTUALLY_FRAME" val="{&quot;height&quot;:347.02614173228346,&quot;left&quot;:119.17937007874016,&quot;top&quot;:108.06826771653543,&quot;width&quot;:721.6412598425196}"/>
</p:tagLst>
</file>

<file path=ppt/tags/tag123.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4.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5.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6.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7.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8.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29.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1.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2.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3.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4.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5.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6.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7.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8.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39.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41.xml><?xml version="1.0" encoding="utf-8"?>
<p:tagLst xmlns:p="http://schemas.openxmlformats.org/presentationml/2006/main">
  <p:tag name="KSO_WM_DIAGRAM_VIRTUALLY_FRAME" val="{&quot;height&quot;:352.56803149606304,&quot;left&quot;:53.453307086614174,&quot;top&quot;:107.02976377952754,&quot;width&quot;:853.0933070866142}"/>
</p:tagLst>
</file>

<file path=ppt/tags/tag142.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3.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4.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5.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6.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7.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8.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49.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1.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2.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3.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4.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5.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6.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7.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8.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59.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1.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2.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3.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4.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5.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6.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7.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8.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69.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1.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2.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3.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4.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175.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76.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77.xml><?xml version="1.0" encoding="utf-8"?>
<p:tagLst xmlns:p="http://schemas.openxmlformats.org/presentationml/2006/main">
  <p:tag name="KSO_WM_DIAGRAM_VIRTUALLY_FRAME" val="{&quot;height&quot;:320.71354330708664,&quot;left&quot;:53.000078740157484,&quot;top&quot;:198.73645669291338,&quot;width&quot;:853.9998425196849}"/>
</p:tagLst>
</file>

<file path=ppt/tags/tag178.xml><?xml version="1.0" encoding="utf-8"?>
<p:tagLst xmlns:p="http://schemas.openxmlformats.org/presentationml/2006/main">
  <p:tag name="KSO_WM_DIAGRAM_VIRTUALLY_FRAME" val="{&quot;height&quot;:514.2363779527559,&quot;left&quot;:68.6,&quot;top&quot;:94,&quot;width&quot;:812.1541732283465}"/>
</p:tagLst>
</file>

<file path=ppt/tags/tag179.xml><?xml version="1.0" encoding="utf-8"?>
<p:tagLst xmlns:p="http://schemas.openxmlformats.org/presentationml/2006/main">
  <p:tag name="KSO_WM_DIAGRAM_VIRTUALLY_FRAME" val="{&quot;height&quot;:514.2363779527559,&quot;left&quot;:68.6,&quot;top&quot;:94,&quot;width&quot;:812.1541732283465}"/>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DIAGRAM_VIRTUALLY_FRAME" val="{&quot;height&quot;:514.2363779527559,&quot;left&quot;:68.6,&quot;top&quot;:94,&quot;width&quot;:812.1541732283465}"/>
</p:tagLst>
</file>

<file path=ppt/tags/tag181.xml><?xml version="1.0" encoding="utf-8"?>
<p:tagLst xmlns:p="http://schemas.openxmlformats.org/presentationml/2006/main">
  <p:tag name="KSO_WM_DIAGRAM_VIRTUALLY_FRAME" val="{&quot;height&quot;:514.2363779527559,&quot;left&quot;:68.6,&quot;top&quot;:94,&quot;width&quot;:812.1541732283465}"/>
</p:tagLst>
</file>

<file path=ppt/tags/tag182.xml><?xml version="1.0" encoding="utf-8"?>
<p:tagLst xmlns:p="http://schemas.openxmlformats.org/presentationml/2006/main">
  <p:tag name="KSO_WM_DIAGRAM_VIRTUALLY_FRAME" val="{&quot;height&quot;:514.2363779527559,&quot;left&quot;:68.6,&quot;top&quot;:94,&quot;width&quot;:812.1541732283465}"/>
</p:tagLst>
</file>

<file path=ppt/tags/tag183.xml><?xml version="1.0" encoding="utf-8"?>
<p:tagLst xmlns:p="http://schemas.openxmlformats.org/presentationml/2006/main">
  <p:tag name="KSO_WM_DIAGRAM_VIRTUALLY_FRAME" val="{&quot;height&quot;:514.2363779527559,&quot;left&quot;:68.6,&quot;top&quot;:94,&quot;width&quot;:812.1541732283465}"/>
</p:tagLst>
</file>

<file path=ppt/tags/tag184.xml><?xml version="1.0" encoding="utf-8"?>
<p:tagLst xmlns:p="http://schemas.openxmlformats.org/presentationml/2006/main">
  <p:tag name="KSO_WM_DIAGRAM_VIRTUALLY_FRAME" val="{&quot;height&quot;:514.2363779527559,&quot;left&quot;:68.6,&quot;top&quot;:94,&quot;width&quot;:812.1541732283465}"/>
</p:tagLst>
</file>

<file path=ppt/tags/tag185.xml><?xml version="1.0" encoding="utf-8"?>
<p:tagLst xmlns:p="http://schemas.openxmlformats.org/presentationml/2006/main">
  <p:tag name="KSO_WM_DIAGRAM_VIRTUALLY_FRAME" val="{&quot;height&quot;:514.2363779527559,&quot;left&quot;:68.6,&quot;top&quot;:94,&quot;width&quot;:812.1541732283465}"/>
</p:tagLst>
</file>

<file path=ppt/tags/tag186.xml><?xml version="1.0" encoding="utf-8"?>
<p:tagLst xmlns:p="http://schemas.openxmlformats.org/presentationml/2006/main">
  <p:tag name="KSO_WM_DIAGRAM_VIRTUALLY_FRAME" val="{&quot;height&quot;:514.2363779527559,&quot;left&quot;:68.6,&quot;top&quot;:94,&quot;width&quot;:812.1541732283465}"/>
</p:tagLst>
</file>

<file path=ppt/tags/tag187.xml><?xml version="1.0" encoding="utf-8"?>
<p:tagLst xmlns:p="http://schemas.openxmlformats.org/presentationml/2006/main">
  <p:tag name="KSO_WM_DIAGRAM_VIRTUALLY_FRAME" val="{&quot;height&quot;:514.2363779527559,&quot;left&quot;:68.6,&quot;top&quot;:94,&quot;width&quot;:812.1541732283465}"/>
</p:tagLst>
</file>

<file path=ppt/tags/tag188.xml><?xml version="1.0" encoding="utf-8"?>
<p:tagLst xmlns:p="http://schemas.openxmlformats.org/presentationml/2006/main">
  <p:tag name="KSO_WM_DIAGRAM_VIRTUALLY_FRAME" val="{&quot;height&quot;:514.2363779527559,&quot;left&quot;:68.6,&quot;top&quot;:94,&quot;width&quot;:812.1541732283465}"/>
</p:tagLst>
</file>

<file path=ppt/tags/tag189.xml><?xml version="1.0" encoding="utf-8"?>
<p:tagLst xmlns:p="http://schemas.openxmlformats.org/presentationml/2006/main">
  <p:tag name="KSO_WM_DIAGRAM_VIRTUALLY_FRAME" val="{&quot;height&quot;:514.2363779527559,&quot;left&quot;:68.6,&quot;top&quot;:94,&quot;width&quot;:812.1541732283465}"/>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DIAGRAM_VIRTUALLY_FRAME" val="{&quot;height&quot;:514.2363779527559,&quot;left&quot;:68.6,&quot;top&quot;:94,&quot;width&quot;:812.1541732283465}"/>
</p:tagLst>
</file>

<file path=ppt/tags/tag191.xml><?xml version="1.0" encoding="utf-8"?>
<p:tagLst xmlns:p="http://schemas.openxmlformats.org/presentationml/2006/main">
  <p:tag name="KSO_WM_DIAGRAM_VIRTUALLY_FRAME" val="{&quot;height&quot;:514.2363779527559,&quot;left&quot;:68.6,&quot;top&quot;:94,&quot;width&quot;:812.1541732283465}"/>
</p:tagLst>
</file>

<file path=ppt/tags/tag192.xml><?xml version="1.0" encoding="utf-8"?>
<p:tagLst xmlns:p="http://schemas.openxmlformats.org/presentationml/2006/main">
  <p:tag name="KSO_WM_DIAGRAM_VIRTUALLY_FRAME" val="{&quot;height&quot;:514.2363779527559,&quot;left&quot;:68.6,&quot;top&quot;:94,&quot;width&quot;:812.1541732283465}"/>
</p:tagLst>
</file>

<file path=ppt/tags/tag193.xml><?xml version="1.0" encoding="utf-8"?>
<p:tagLst xmlns:p="http://schemas.openxmlformats.org/presentationml/2006/main">
  <p:tag name="KSO_WM_DIAGRAM_VIRTUALLY_FRAME" val="{&quot;height&quot;:514.2363779527559,&quot;left&quot;:68.6,&quot;top&quot;:94,&quot;width&quot;:812.1541732283465}"/>
</p:tagLst>
</file>

<file path=ppt/tags/tag194.xml><?xml version="1.0" encoding="utf-8"?>
<p:tagLst xmlns:p="http://schemas.openxmlformats.org/presentationml/2006/main">
  <p:tag name="KSO_WM_DIAGRAM_VIRTUALLY_FRAME" val="{&quot;height&quot;:514.2363779527559,&quot;left&quot;:68.6,&quot;top&quot;:94,&quot;width&quot;:812.1541732283465}"/>
</p:tagLst>
</file>

<file path=ppt/tags/tag195.xml><?xml version="1.0" encoding="utf-8"?>
<p:tagLst xmlns:p="http://schemas.openxmlformats.org/presentationml/2006/main">
  <p:tag name="KSO_WM_DIAGRAM_VIRTUALLY_FRAME" val="{&quot;height&quot;:514.2363779527559,&quot;left&quot;:68.6,&quot;top&quot;:94,&quot;width&quot;:812.1541732283465}"/>
</p:tagLst>
</file>

<file path=ppt/tags/tag196.xml><?xml version="1.0" encoding="utf-8"?>
<p:tagLst xmlns:p="http://schemas.openxmlformats.org/presentationml/2006/main">
  <p:tag name="KSO_WM_DIAGRAM_VIRTUALLY_FRAME" val="{&quot;height&quot;:400.48559055118113,&quot;left&quot;:51.999921259842516,&quot;top&quot;:113.35,&quot;width&quot;:857.1600787401576}"/>
</p:tagLst>
</file>

<file path=ppt/tags/tag197.xml><?xml version="1.0" encoding="utf-8"?>
<p:tagLst xmlns:p="http://schemas.openxmlformats.org/presentationml/2006/main">
  <p:tag name="KSO_WM_DIAGRAM_VIRTUALLY_FRAME" val="{&quot;height&quot;:400.48559055118113,&quot;left&quot;:51.999921259842516,&quot;top&quot;:113.35,&quot;width&quot;:857.1600787401576}"/>
</p:tagLst>
</file>

<file path=ppt/tags/tag198.xml><?xml version="1.0" encoding="utf-8"?>
<p:tagLst xmlns:p="http://schemas.openxmlformats.org/presentationml/2006/main">
  <p:tag name="KSO_WM_DIAGRAM_VIRTUALLY_FRAME" val="{&quot;height&quot;:400.48559055118113,&quot;left&quot;:51.999921259842516,&quot;top&quot;:113.35,&quot;width&quot;:857.1600787401576}"/>
</p:tagLst>
</file>

<file path=ppt/tags/tag199.xml><?xml version="1.0" encoding="utf-8"?>
<p:tagLst xmlns:p="http://schemas.openxmlformats.org/presentationml/2006/main">
  <p:tag name="KSO_WM_DIAGRAM_VIRTUALLY_FRAME" val="{&quot;height&quot;:400.48559055118113,&quot;left&quot;:51.999921259842516,&quot;top&quot;:113.35,&quot;width&quot;:857.1600787401576}"/>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DIAGRAM_VIRTUALLY_FRAME" val="{&quot;height&quot;:209.86960629921265,&quot;left&quot;:480,&quot;top&quot;:249.84984251968504,&quot;width&quot;:460.9113385826771}"/>
</p:tagLst>
</file>

<file path=ppt/tags/tag201.xml><?xml version="1.0" encoding="utf-8"?>
<p:tagLst xmlns:p="http://schemas.openxmlformats.org/presentationml/2006/main">
  <p:tag name="KSO_WM_DIAGRAM_VIRTUALLY_FRAME" val="{&quot;height&quot;:209.86960629921265,&quot;left&quot;:480,&quot;top&quot;:249.84984251968504,&quot;width&quot;:460.9113385826771}"/>
</p:tagLst>
</file>

<file path=ppt/tags/tag202.xml><?xml version="1.0" encoding="utf-8"?>
<p:tagLst xmlns:p="http://schemas.openxmlformats.org/presentationml/2006/main">
  <p:tag name="KSO_WM_DIAGRAM_VIRTUALLY_FRAME" val="{&quot;height&quot;:209.86960629921265,&quot;left&quot;:480,&quot;top&quot;:249.84984251968504,&quot;width&quot;:460.9113385826771}"/>
</p:tagLst>
</file>

<file path=ppt/tags/tag203.xml><?xml version="1.0" encoding="utf-8"?>
<p:tagLst xmlns:p="http://schemas.openxmlformats.org/presentationml/2006/main">
  <p:tag name="KSO_WM_DIAGRAM_VIRTUALLY_FRAME" val="{&quot;height&quot;:209.86960629921265,&quot;left&quot;:480,&quot;top&quot;:249.84984251968504,&quot;width&quot;:460.9113385826771}"/>
</p:tagLst>
</file>

<file path=ppt/tags/tag204.xml><?xml version="1.0" encoding="utf-8"?>
<p:tagLst xmlns:p="http://schemas.openxmlformats.org/presentationml/2006/main">
  <p:tag name="KSO_WM_DIAGRAM_VIRTUALLY_FRAME" val="{&quot;height&quot;:209.86960629921265,&quot;left&quot;:480,&quot;top&quot;:249.84984251968504,&quot;width&quot;:460.9113385826771}"/>
</p:tagLst>
</file>

<file path=ppt/tags/tag205.xml><?xml version="1.0" encoding="utf-8"?>
<p:tagLst xmlns:p="http://schemas.openxmlformats.org/presentationml/2006/main">
  <p:tag name="KSO_WM_DIAGRAM_VIRTUALLY_FRAME" val="{&quot;height&quot;:209.86960629921265,&quot;left&quot;:480,&quot;top&quot;:249.84984251968504,&quot;width&quot;:460.9113385826771}"/>
</p:tagLst>
</file>

<file path=ppt/tags/tag206.xml><?xml version="1.0" encoding="utf-8"?>
<p:tagLst xmlns:p="http://schemas.openxmlformats.org/presentationml/2006/main">
  <p:tag name="KSO_WM_DIAGRAM_VIRTUALLY_FRAME" val="{&quot;height&quot;:209.86960629921265,&quot;left&quot;:480,&quot;top&quot;:249.84984251968504,&quot;width&quot;:460.9113385826771}"/>
</p:tagLst>
</file>

<file path=ppt/tags/tag207.xml><?xml version="1.0" encoding="utf-8"?>
<p:tagLst xmlns:p="http://schemas.openxmlformats.org/presentationml/2006/main">
  <p:tag name="KSO_WM_DIAGRAM_VIRTUALLY_FRAME" val="{&quot;height&quot;:209.86960629921265,&quot;left&quot;:480,&quot;top&quot;:249.84984251968504,&quot;width&quot;:460.9113385826771}"/>
</p:tagLst>
</file>

<file path=ppt/tags/tag208.xml><?xml version="1.0" encoding="utf-8"?>
<p:tagLst xmlns:p="http://schemas.openxmlformats.org/presentationml/2006/main">
  <p:tag name="KSO_WM_DIAGRAM_VIRTUALLY_FRAME" val="{&quot;height&quot;:209.86960629921265,&quot;left&quot;:480,&quot;top&quot;:249.84984251968504,&quot;width&quot;:460.9113385826771}"/>
</p:tagLst>
</file>

<file path=ppt/tags/tag209.xml><?xml version="1.0" encoding="utf-8"?>
<p:tagLst xmlns:p="http://schemas.openxmlformats.org/presentationml/2006/main">
  <p:tag name="KSO_WM_DIAGRAM_VIRTUALLY_FRAME" val="{&quot;height&quot;:209.86960629921265,&quot;left&quot;:480,&quot;top&quot;:249.84984251968504,&quot;width&quot;:460.911338582677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DIAGRAM_VIRTUALLY_FRAME" val="{&quot;height&quot;:209.86960629921265,&quot;left&quot;:480,&quot;top&quot;:249.84984251968504,&quot;width&quot;:460.9113385826771}"/>
</p:tagLst>
</file>

<file path=ppt/tags/tag211.xml><?xml version="1.0" encoding="utf-8"?>
<p:tagLst xmlns:p="http://schemas.openxmlformats.org/presentationml/2006/main">
  <p:tag name="KSO_WM_DIAGRAM_VIRTUALLY_FRAME" val="{&quot;height&quot;:209.86960629921265,&quot;left&quot;:480,&quot;top&quot;:249.84984251968504,&quot;width&quot;:460.9113385826771}"/>
</p:tagLst>
</file>

<file path=ppt/tags/tag212.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3.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4.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5.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6.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7.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8.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19.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1.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2.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3.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4.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5.xml><?xml version="1.0" encoding="utf-8"?>
<p:tagLst xmlns:p="http://schemas.openxmlformats.org/presentationml/2006/main">
  <p:tag name="KSO_WM_DIAGRAM_VIRTUALLY_FRAME" val="{&quot;height&quot;:397.16228346456694,&quot;left&quot;:140.50692913385825,&quot;top&quot;:89.73771653543305,&quot;width&quot;:662.3930708661417}"/>
</p:tagLst>
</file>

<file path=ppt/tags/tag226.xml><?xml version="1.0" encoding="utf-8"?>
<p:tagLst xmlns:p="http://schemas.openxmlformats.org/presentationml/2006/main">
  <p:tag name="KSO_WM_DIAGRAM_VIRTUALLY_FRAME" val="{&quot;height&quot;:271.76354330708665,&quot;left&quot;:53,&quot;top&quot;:198.73645669291338,&quot;width&quot;:854}"/>
</p:tagLst>
</file>

<file path=ppt/tags/tag227.xml><?xml version="1.0" encoding="utf-8"?>
<p:tagLst xmlns:p="http://schemas.openxmlformats.org/presentationml/2006/main">
  <p:tag name="KSO_WM_DIAGRAM_VIRTUALLY_FRAME" val="{&quot;height&quot;:271.76354330708665,&quot;left&quot;:53,&quot;top&quot;:198.73645669291338,&quot;width&quot;:854}"/>
</p:tagLst>
</file>

<file path=ppt/tags/tag228.xml><?xml version="1.0" encoding="utf-8"?>
<p:tagLst xmlns:p="http://schemas.openxmlformats.org/presentationml/2006/main">
  <p:tag name="KSO_WM_DIAGRAM_VIRTUALLY_FRAME" val="{&quot;height&quot;:271.76354330708665,&quot;left&quot;:53,&quot;top&quot;:198.73645669291338,&quot;width&quot;:854}"/>
</p:tagLst>
</file>

<file path=ppt/tags/tag229.xml><?xml version="1.0" encoding="utf-8"?>
<p:tagLst xmlns:p="http://schemas.openxmlformats.org/presentationml/2006/main">
  <p:tag name="KSO_WM_DIAGRAM_VIRTUALLY_FRAME" val="{&quot;height&quot;:271.76354330708665,&quot;left&quot;:53,&quot;top&quot;:198.73645669291338,&quot;width&quot;:854}"/>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DIAGRAM_VIRTUALLY_FRAME" val="{&quot;height&quot;:271.76354330708665,&quot;left&quot;:53,&quot;top&quot;:198.73645669291338,&quot;width&quot;:854}"/>
</p:tagLst>
</file>

<file path=ppt/tags/tag231.xml><?xml version="1.0" encoding="utf-8"?>
<p:tagLst xmlns:p="http://schemas.openxmlformats.org/presentationml/2006/main">
  <p:tag name="KSO_WM_DIAGRAM_VIRTUALLY_FRAME" val="{&quot;height&quot;:271.76354330708665,&quot;left&quot;:53,&quot;top&quot;:198.73645669291338,&quot;width&quot;:854}"/>
</p:tagLst>
</file>

<file path=ppt/tags/tag232.xml><?xml version="1.0" encoding="utf-8"?>
<p:tagLst xmlns:p="http://schemas.openxmlformats.org/presentationml/2006/main">
  <p:tag name="KSO_WM_DIAGRAM_VIRTUALLY_FRAME" val="{&quot;height&quot;:271.76354330708665,&quot;left&quot;:53,&quot;top&quot;:198.73645669291338,&quot;width&quot;:854}"/>
</p:tagLst>
</file>

<file path=ppt/tags/tag233.xml><?xml version="1.0" encoding="utf-8"?>
<p:tagLst xmlns:p="http://schemas.openxmlformats.org/presentationml/2006/main">
  <p:tag name="KSO_WM_DIAGRAM_VIRTUALLY_FRAME" val="{&quot;height&quot;:271.76354330708665,&quot;left&quot;:53,&quot;top&quot;:198.73645669291338,&quot;width&quot;:854}"/>
</p:tagLst>
</file>

<file path=ppt/tags/tag234.xml><?xml version="1.0" encoding="utf-8"?>
<p:tagLst xmlns:p="http://schemas.openxmlformats.org/presentationml/2006/main">
  <p:tag name="KSO_WM_DIAGRAM_VIRTUALLY_FRAME" val="{&quot;height&quot;:271.76354330708665,&quot;left&quot;:53,&quot;top&quot;:198.73645669291338,&quot;width&quot;:854}"/>
</p:tagLst>
</file>

<file path=ppt/tags/tag235.xml><?xml version="1.0" encoding="utf-8"?>
<p:tagLst xmlns:p="http://schemas.openxmlformats.org/presentationml/2006/main">
  <p:tag name="KSO_WM_DIAGRAM_VIRTUALLY_FRAME" val="{&quot;height&quot;:271.76354330708665,&quot;left&quot;:53,&quot;top&quot;:198.73645669291338,&quot;width&quot;:854}"/>
</p:tagLst>
</file>

<file path=ppt/tags/tag236.xml><?xml version="1.0" encoding="utf-8"?>
<p:tagLst xmlns:p="http://schemas.openxmlformats.org/presentationml/2006/main">
  <p:tag name="KSO_WM_DIAGRAM_VIRTUALLY_FRAME" val="{&quot;height&quot;:271.76354330708665,&quot;left&quot;:53,&quot;top&quot;:198.73645669291338,&quot;width&quot;:854}"/>
</p:tagLst>
</file>

<file path=ppt/tags/tag237.xml><?xml version="1.0" encoding="utf-8"?>
<p:tagLst xmlns:p="http://schemas.openxmlformats.org/presentationml/2006/main">
  <p:tag name="KSO_WM_DIAGRAM_VIRTUALLY_FRAME" val="{&quot;height&quot;:271.76354330708665,&quot;left&quot;:53,&quot;top&quot;:198.73645669291338,&quot;width&quot;:854}"/>
</p:tagLst>
</file>

<file path=ppt/tags/tag238.xml><?xml version="1.0" encoding="utf-8"?>
<p:tagLst xmlns:p="http://schemas.openxmlformats.org/presentationml/2006/main">
  <p:tag name="KSO_WM_DIAGRAM_VIRTUALLY_FRAME" val="{&quot;height&quot;:271.76354330708665,&quot;left&quot;:53,&quot;top&quot;:198.73645669291338,&quot;width&quot;:854}"/>
</p:tagLst>
</file>

<file path=ppt/tags/tag239.xml><?xml version="1.0" encoding="utf-8"?>
<p:tagLst xmlns:p="http://schemas.openxmlformats.org/presentationml/2006/main">
  <p:tag name="KSO_WM_DIAGRAM_VIRTUALLY_FRAME" val="{&quot;height&quot;:271.76354330708665,&quot;left&quot;:53,&quot;top&quot;:198.73645669291338,&quot;width&quot;:854}"/>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DIAGRAM_VIRTUALLY_FRAME" val="{&quot;height&quot;:271.76354330708665,&quot;left&quot;:53,&quot;top&quot;:198.73645669291338,&quot;width&quot;:854}"/>
</p:tagLst>
</file>

<file path=ppt/tags/tag241.xml><?xml version="1.0" encoding="utf-8"?>
<p:tagLst xmlns:p="http://schemas.openxmlformats.org/presentationml/2006/main">
  <p:tag name="KSO_WM_DIAGRAM_VIRTUALLY_FRAME" val="{&quot;height&quot;:271.76354330708665,&quot;left&quot;:53,&quot;top&quot;:198.73645669291338,&quot;width&quot;:854}"/>
</p:tagLst>
</file>

<file path=ppt/tags/tag242.xml><?xml version="1.0" encoding="utf-8"?>
<p:tagLst xmlns:p="http://schemas.openxmlformats.org/presentationml/2006/main">
  <p:tag name="KSO_WM_DIAGRAM_VIRTUALLY_FRAME" val="{&quot;height&quot;:271.76354330708665,&quot;left&quot;:53,&quot;top&quot;:198.73645669291338,&quot;width&quot;:854}"/>
</p:tagLst>
</file>

<file path=ppt/tags/tag243.xml><?xml version="1.0" encoding="utf-8"?>
<p:tagLst xmlns:p="http://schemas.openxmlformats.org/presentationml/2006/main">
  <p:tag name="KSO_WM_DIAGRAM_VIRTUALLY_FRAME" val="{&quot;height&quot;:271.76354330708665,&quot;left&quot;:53,&quot;top&quot;:198.73645669291338,&quot;width&quot;:854}"/>
</p:tagLst>
</file>

<file path=ppt/tags/tag244.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45.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46.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47.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48.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49.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1.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2.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3.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4.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55.xml><?xml version="1.0" encoding="utf-8"?>
<p:tagLst xmlns:p="http://schemas.openxmlformats.org/presentationml/2006/main">
  <p:tag name="KSO_WM_DIAGRAM_VIRTUALLY_FRAME" val="{&quot;height&quot;:266.2807874015748,&quot;left&quot;:483.9375590551181,&quot;top&quot;:248.05488188976378,&quot;width&quot;:460.911338582677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4.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5.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6.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7.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8.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69.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1.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2.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3.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4.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5.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6.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7.xml><?xml version="1.0" encoding="utf-8"?>
<p:tagLst xmlns:p="http://schemas.openxmlformats.org/presentationml/2006/main">
  <p:tag name="KSO_WM_DIAGRAM_VIRTUALLY_FRAME" val="{&quot;height&quot;:394.73128664996045,&quot;left&quot;:455.58755905511805,&quot;top&quot;:182.15488188976377,&quot;width&quot;:486.01511811023613}"/>
</p:tagLst>
</file>

<file path=ppt/tags/tag78.xml><?xml version="1.0" encoding="utf-8"?>
<p:tagLst xmlns:p="http://schemas.openxmlformats.org/presentationml/2006/main">
  <p:tag name="KSO_WM_DIAGRAM_VIRTUALLY_FRAME" val="{&quot;height&quot;:505.27062992125985,&quot;left&quot;:65.34251968503938,&quot;top&quot;:97.34015748031496,&quot;width&quot;:830.543149606299}"/>
</p:tagLst>
</file>

<file path=ppt/tags/tag79.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1.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2.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3.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4.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5.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6.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7.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8.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89.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1.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2.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3.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4.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5.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6.xml><?xml version="1.0" encoding="utf-8"?>
<p:tagLst xmlns:p="http://schemas.openxmlformats.org/presentationml/2006/main">
  <p:tag name="KSO_WM_DIAGRAM_VIRTUALLY_FRAME" val="{&quot;height&quot;:345.1807874015748,&quot;left&quot;:480.6875590551181,&quot;top&quot;:182.15488188976377,&quot;width&quot;:460.9151181102361}"/>
</p:tagLst>
</file>

<file path=ppt/tags/tag97.xml><?xml version="1.0" encoding="utf-8"?>
<p:tagLst xmlns:p="http://schemas.openxmlformats.org/presentationml/2006/main">
  <p:tag name="KSO_WM_DIAGRAM_VIRTUALLY_FRAME" val="{&quot;height&quot;:500.2850393700787,&quot;left&quot;:133.8,&quot;top&quot;:127.23527559055117,&quot;width&quot;:672.661811023622}"/>
</p:tagLst>
</file>

<file path=ppt/tags/tag98.xml><?xml version="1.0" encoding="utf-8"?>
<p:tagLst xmlns:p="http://schemas.openxmlformats.org/presentationml/2006/main">
  <p:tag name="KSO_WM_DIAGRAM_VIRTUALLY_FRAME" val="{&quot;height&quot;:500.2850393700787,&quot;left&quot;:133.8,&quot;top&quot;:127.23527559055117,&quot;width&quot;:672.661811023622}"/>
</p:tagLst>
</file>

<file path=ppt/tags/tag99.xml><?xml version="1.0" encoding="utf-8"?>
<p:tagLst xmlns:p="http://schemas.openxmlformats.org/presentationml/2006/main">
  <p:tag name="KSO_WM_DIAGRAM_VIRTUALLY_FRAME" val="{&quot;height&quot;:500.2850393700787,&quot;left&quot;:133.8,&quot;top&quot;:127.23527559055117,&quot;width&quot;:672.661811023622}"/>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微软雅黑"/>
        <a:ea typeface="微软雅黑"/>
        <a:cs typeface=""/>
      </a:majorFont>
      <a:minorFont>
        <a:latin typeface="微软雅黑"/>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ＭＳ Ｐ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ＭＳ Ｐゴシック"/>
        <a:font script="Hang" typeface="맑은 고딕"/>
        <a:font script="Hans" typeface="微软雅黑"/>
        <a:font script="Hant" typeface="新細明體"/>
        <a:font script="Arab" typeface="微软雅黑"/>
        <a:font script="Hebr" typeface="微软雅黑"/>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微软雅黑"/>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12438</Words>
  <Application>WPS 演示</Application>
  <PresentationFormat>宽屏</PresentationFormat>
  <Paragraphs>817</Paragraphs>
  <Slides>80</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80</vt:i4>
      </vt:variant>
    </vt:vector>
  </HeadingPairs>
  <TitlesOfParts>
    <vt:vector size="90" baseType="lpstr">
      <vt:lpstr>Arial</vt:lpstr>
      <vt:lpstr>宋体</vt:lpstr>
      <vt:lpstr>Wingdings</vt:lpstr>
      <vt:lpstr>微软雅黑</vt:lpstr>
      <vt:lpstr>Wingdings</vt:lpstr>
      <vt:lpstr>微软雅黑 Light</vt:lpstr>
      <vt:lpstr>Century Gothic</vt:lpstr>
      <vt:lpstr>Arial Unicode MS</vt:lpstr>
      <vt:lpstr>Arial</vt:lpstr>
      <vt:lpstr>WPS</vt:lpstr>
      <vt:lpstr>PowerPoint 演示文稿</vt:lpstr>
      <vt:lpstr>PowerPoint 演示文稿</vt:lpstr>
      <vt:lpstr>PowerPoint 演示文稿</vt:lpstr>
      <vt:lpstr>PowerPoint 演示文稿</vt:lpstr>
      <vt:lpstr>PowerPoint 演示文稿</vt:lpstr>
      <vt:lpstr>PowerPoint 演示文稿</vt:lpstr>
      <vt:lpstr>背景：推荐算法的两面性</vt:lpstr>
      <vt:lpstr>目的：为什么我们需要一种新方法？</vt:lpstr>
      <vt:lpstr>PowerPoint 演示文稿</vt:lpstr>
      <vt:lpstr>新范式：从“过滤审查”到“智能重排”</vt:lpstr>
      <vt:lpstr>核心思想：偏好成对比较排序</vt:lpstr>
      <vt:lpstr>PowerPoint 演示文稿</vt:lpstr>
      <vt:lpstr>完整技术方案</vt:lpstr>
      <vt:lpstr>PowerPoint 演示文稿</vt:lpstr>
      <vt:lpstr>实验结果</vt:lpstr>
      <vt:lpstr>实验结论</vt:lpstr>
      <vt:lpstr>PowerPoint 演示文稿</vt:lpstr>
      <vt:lpstr>创新点</vt:lpstr>
      <vt:lpstr>创新点</vt:lpstr>
      <vt:lpstr>PowerPoint 演示文稿</vt:lpstr>
      <vt:lpstr>启发与思考</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背景与挑战</vt:lpstr>
      <vt:lpstr>模型框架</vt:lpstr>
      <vt:lpstr>实现步骤</vt:lpstr>
      <vt:lpstr>预测器细节</vt:lpstr>
      <vt:lpstr>实验过程</vt:lpstr>
      <vt:lpstr>探索方向</vt:lpstr>
      <vt:lpstr>PowerPoint 演示文稿</vt:lpstr>
      <vt:lpstr>PowerPoint 演示文稿</vt:lpstr>
      <vt:lpstr>PowerPoint 演示文稿</vt:lpstr>
      <vt:lpstr>问题由来</vt:lpstr>
      <vt:lpstr>大语言模型的应用场景</vt:lpstr>
      <vt:lpstr>PowerPoint 演示文稿</vt:lpstr>
      <vt:lpstr>文章核心目的</vt:lpstr>
      <vt:lpstr>数据集构建</vt:lpstr>
      <vt:lpstr>数据集构建</vt:lpstr>
      <vt:lpstr>数据集构建</vt:lpstr>
      <vt:lpstr>数据集构建</vt:lpstr>
      <vt:lpstr>数据集构建</vt:lpstr>
      <vt:lpstr>数据集构建</vt:lpstr>
      <vt:lpstr>数据集构建</vt:lpstr>
      <vt:lpstr>数据集构建</vt:lpstr>
      <vt:lpstr>核心方法介绍-图像token化</vt:lpstr>
      <vt:lpstr>核心方法介绍-图像token化</vt:lpstr>
      <vt:lpstr>核心方法介绍-视觉句子的序列建模</vt:lpstr>
      <vt:lpstr>核心方法介绍-视觉提示推理</vt:lpstr>
      <vt:lpstr>核心方法介绍</vt:lpstr>
      <vt:lpstr>PowerPoint 演示文稿</vt:lpstr>
      <vt:lpstr>可扩展性验证-训练损失</vt:lpstr>
      <vt:lpstr>可扩展性验证-下游任务</vt:lpstr>
      <vt:lpstr>可扩展性验证-数据消融</vt:lpstr>
      <vt:lpstr>序列提示能力-视频帧预测</vt:lpstr>
      <vt:lpstr>序列提示能力-上下文长度分析</vt:lpstr>
      <vt:lpstr>实验结果与分析-Analogy Prompting</vt:lpstr>
      <vt:lpstr>PowerPoint 演示文稿</vt:lpstr>
      <vt:lpstr>实验的局限性</vt:lpstr>
      <vt:lpstr>PowerPoint 演示文稿</vt:lpstr>
      <vt:lpstr>总结与展望</vt:lpstr>
      <vt:lpstr>总结与展望</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February</cp:lastModifiedBy>
  <cp:revision>166</cp:revision>
  <dcterms:created xsi:type="dcterms:W3CDTF">2019-06-19T02:08:00Z</dcterms:created>
  <dcterms:modified xsi:type="dcterms:W3CDTF">2025-11-05T12:54:58Z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ICV">
    <vt:lpwstr>44F99B47453B4D4DB9651ACB326CCB4D_11</vt:lpwstr>
  </property>
</Properties>
</file>